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5" r:id="rId2"/>
  </p:sldIdLst>
  <p:sldSz cx="9144000" cy="6858000" type="screen4x3"/>
  <p:notesSz cx="6797675"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595" autoAdjust="0"/>
  </p:normalViewPr>
  <p:slideViewPr>
    <p:cSldViewPr>
      <p:cViewPr varScale="1">
        <p:scale>
          <a:sx n="67" d="100"/>
          <a:sy n="67" d="100"/>
        </p:scale>
        <p:origin x="-139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server1\Plant1_Common\Monika\New%20folder\New%20Microsoft%20Excel%20Worksheet%20-%20Copy%20-%20Cop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4287750096811663"/>
          <c:y val="0.12943500432606167"/>
          <c:w val="0.76915004338015414"/>
          <c:h val="0.70938612964007297"/>
        </c:manualLayout>
      </c:layout>
      <c:barChart>
        <c:barDir val="col"/>
        <c:grouping val="clustered"/>
        <c:varyColors val="0"/>
        <c:dLbls>
          <c:showLegendKey val="0"/>
          <c:showVal val="0"/>
          <c:showCatName val="0"/>
          <c:showSerName val="0"/>
          <c:showPercent val="0"/>
          <c:showBubbleSize val="0"/>
        </c:dLbls>
        <c:gapWidth val="150"/>
        <c:axId val="68729856"/>
        <c:axId val="70349568"/>
      </c:barChart>
      <c:catAx>
        <c:axId val="68729856"/>
        <c:scaling>
          <c:orientation val="minMax"/>
        </c:scaling>
        <c:delete val="0"/>
        <c:axPos val="b"/>
        <c:numFmt formatCode="General" sourceLinked="1"/>
        <c:majorTickMark val="out"/>
        <c:minorTickMark val="none"/>
        <c:tickLblPos val="nextTo"/>
        <c:txPr>
          <a:bodyPr/>
          <a:lstStyle/>
          <a:p>
            <a:pPr>
              <a:defRPr lang="en-US"/>
            </a:pPr>
            <a:endParaRPr lang="en-US"/>
          </a:p>
        </c:txPr>
        <c:crossAx val="70349568"/>
        <c:crosses val="autoZero"/>
        <c:auto val="1"/>
        <c:lblAlgn val="ctr"/>
        <c:lblOffset val="100"/>
        <c:noMultiLvlLbl val="0"/>
      </c:catAx>
      <c:valAx>
        <c:axId val="70349568"/>
        <c:scaling>
          <c:orientation val="minMax"/>
        </c:scaling>
        <c:delete val="0"/>
        <c:axPos val="l"/>
        <c:majorGridlines>
          <c:spPr>
            <a:ln>
              <a:noFill/>
            </a:ln>
          </c:spPr>
        </c:majorGridlines>
        <c:numFmt formatCode="General" sourceLinked="1"/>
        <c:majorTickMark val="out"/>
        <c:minorTickMark val="none"/>
        <c:tickLblPos val="nextTo"/>
        <c:txPr>
          <a:bodyPr/>
          <a:lstStyle/>
          <a:p>
            <a:pPr>
              <a:defRPr lang="en-US"/>
            </a:pPr>
            <a:endParaRPr lang="en-US"/>
          </a:p>
        </c:txPr>
        <c:crossAx val="68729856"/>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633"/>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850444" y="0"/>
            <a:ext cx="2945659" cy="493633"/>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931863" y="741363"/>
            <a:ext cx="4933950" cy="3700462"/>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79768" y="4689515"/>
            <a:ext cx="5438140" cy="4442699"/>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377316"/>
            <a:ext cx="2945659" cy="493633"/>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850444" y="9377316"/>
            <a:ext cx="2945659" cy="493633"/>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a:xfrm>
            <a:off x="1177925" y="1233488"/>
            <a:ext cx="4441825" cy="3332162"/>
          </a:xfrm>
          <a:ln/>
        </p:spPr>
      </p:sp>
      <p:sp>
        <p:nvSpPr>
          <p:cNvPr id="103427" name="Notes Placeholder 2"/>
          <p:cNvSpPr>
            <a:spLocks noGrp="1"/>
          </p:cNvSpPr>
          <p:nvPr>
            <p:ph type="body" idx="1"/>
          </p:nvPr>
        </p:nvSpPr>
        <p:spPr>
          <a:noFill/>
          <a:ln/>
        </p:spPr>
        <p:txBody>
          <a:bodyPr/>
          <a:lstStyle/>
          <a:p>
            <a:endParaRPr lang="en-US" altLang="en-US" dirty="0" smtClean="0"/>
          </a:p>
        </p:txBody>
      </p:sp>
      <p:sp>
        <p:nvSpPr>
          <p:cNvPr id="103428" name="Slide Number Placeholder 3"/>
          <p:cNvSpPr>
            <a:spLocks noGrp="1"/>
          </p:cNvSpPr>
          <p:nvPr>
            <p:ph type="sldNum" sz="quarter" idx="5"/>
          </p:nvPr>
        </p:nvSpPr>
        <p:spPr>
          <a:noFill/>
        </p:spPr>
        <p:txBody>
          <a:bodyPr/>
          <a:lstStyle/>
          <a:p>
            <a:fld id="{BE6390EE-7199-453E-BA4A-0081D64B7242}"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2517361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3.jpeg"/><Relationship Id="rId5" Type="http://schemas.openxmlformats.org/officeDocument/2006/relationships/image" Target="../media/image2.jpe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74" name="Chart 173"/>
          <p:cNvGraphicFramePr/>
          <p:nvPr>
            <p:extLst>
              <p:ext uri="{D42A27DB-BD31-4B8C-83A1-F6EECF244321}">
                <p14:modId xmlns:p14="http://schemas.microsoft.com/office/powerpoint/2010/main" val="1342839303"/>
              </p:ext>
            </p:extLst>
          </p:nvPr>
        </p:nvGraphicFramePr>
        <p:xfrm>
          <a:off x="7112000" y="7821613"/>
          <a:ext cx="2917825" cy="1512887"/>
        </p:xfrm>
        <a:graphic>
          <a:graphicData uri="http://schemas.openxmlformats.org/drawingml/2006/chart">
            <c:chart xmlns:c="http://schemas.openxmlformats.org/drawingml/2006/chart" xmlns:r="http://schemas.openxmlformats.org/officeDocument/2006/relationships" r:id="rId3"/>
          </a:graphicData>
        </a:graphic>
      </p:graphicFrame>
      <p:pic>
        <p:nvPicPr>
          <p:cNvPr id="176" name="Picture 9" descr="advi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7325" y="437309"/>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77" name="Straight Connector 176"/>
          <p:cNvCxnSpPr/>
          <p:nvPr/>
        </p:nvCxnSpPr>
        <p:spPr>
          <a:xfrm>
            <a:off x="152400" y="6719046"/>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8" name="Rectangle 40"/>
          <p:cNvSpPr>
            <a:spLocks noChangeArrowheads="1"/>
          </p:cNvSpPr>
          <p:nvPr/>
        </p:nvSpPr>
        <p:spPr bwMode="auto">
          <a:xfrm>
            <a:off x="3205163" y="1080246"/>
            <a:ext cx="5786437" cy="304800"/>
          </a:xfrm>
          <a:prstGeom prst="rect">
            <a:avLst/>
          </a:prstGeom>
          <a:noFill/>
          <a:ln w="9525">
            <a:solidFill>
              <a:schemeClr val="tx1"/>
            </a:solidFill>
            <a:miter lim="800000"/>
            <a:headEnd/>
            <a:tailEnd/>
          </a:ln>
        </p:spPr>
        <p:txBody>
          <a:bodyPr wrap="none"/>
          <a:lstStyle/>
          <a:p>
            <a:pPr eaLnBrk="0" fontAlgn="base" hangingPunct="0">
              <a:spcBef>
                <a:spcPct val="0"/>
              </a:spcBef>
              <a:spcAft>
                <a:spcPct val="0"/>
              </a:spcAft>
              <a:defRPr/>
            </a:pPr>
            <a:r>
              <a:rPr lang="en-US" sz="1400" b="1" dirty="0" smtClean="0">
                <a:solidFill>
                  <a:srgbClr val="0033CC"/>
                </a:solidFill>
                <a:latin typeface="Calibri" pitchFamily="34" charset="0"/>
                <a:cs typeface="Calibri" pitchFamily="34" charset="0"/>
              </a:rPr>
              <a:t>IDEA </a:t>
            </a:r>
            <a:r>
              <a:rPr lang="en-US" sz="1400" dirty="0" smtClean="0">
                <a:solidFill>
                  <a:srgbClr val="0033CC"/>
                </a:solidFill>
                <a:latin typeface="Calibri" pitchFamily="34" charset="0"/>
                <a:cs typeface="Calibri" pitchFamily="34" charset="0"/>
              </a:rPr>
              <a:t>:To implement two different tank for inlet oil and  outlet oil tank</a:t>
            </a:r>
            <a:r>
              <a:rPr lang="en-US" sz="1200" dirty="0" smtClean="0">
                <a:latin typeface="Calibri" pitchFamily="34" charset="0"/>
                <a:cs typeface="Calibri" pitchFamily="34" charset="0"/>
              </a:rPr>
              <a:t> </a:t>
            </a:r>
            <a:endParaRPr lang="en-US" altLang="en-US" sz="1400" dirty="0">
              <a:latin typeface="Calibri" pitchFamily="34" charset="0"/>
              <a:cs typeface="Calibri" pitchFamily="34" charset="0"/>
            </a:endParaRPr>
          </a:p>
        </p:txBody>
      </p:sp>
      <p:sp>
        <p:nvSpPr>
          <p:cNvPr id="179" name="Rectangle 2"/>
          <p:cNvSpPr>
            <a:spLocks noChangeArrowheads="1"/>
          </p:cNvSpPr>
          <p:nvPr/>
        </p:nvSpPr>
        <p:spPr bwMode="auto">
          <a:xfrm>
            <a:off x="158750" y="394446"/>
            <a:ext cx="883285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0" name="Rectangle 3"/>
          <p:cNvSpPr>
            <a:spLocks noChangeArrowheads="1"/>
          </p:cNvSpPr>
          <p:nvPr/>
        </p:nvSpPr>
        <p:spPr bwMode="auto">
          <a:xfrm>
            <a:off x="158750" y="394446"/>
            <a:ext cx="1447800"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81" name="Rectangle 4"/>
          <p:cNvSpPr>
            <a:spLocks noChangeArrowheads="1"/>
          </p:cNvSpPr>
          <p:nvPr/>
        </p:nvSpPr>
        <p:spPr bwMode="auto">
          <a:xfrm>
            <a:off x="1606550" y="3944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NO :- </a:t>
            </a:r>
            <a:endParaRPr lang="en-US" sz="1050" dirty="0">
              <a:solidFill>
                <a:srgbClr val="0033CC"/>
              </a:solidFill>
              <a:latin typeface="Calibri" pitchFamily="34" charset="0"/>
              <a:cs typeface="Calibri" pitchFamily="34" charset="0"/>
            </a:endParaRPr>
          </a:p>
        </p:txBody>
      </p:sp>
      <p:sp>
        <p:nvSpPr>
          <p:cNvPr id="182" name="Rectangle 5"/>
          <p:cNvSpPr>
            <a:spLocks noChangeArrowheads="1"/>
          </p:cNvSpPr>
          <p:nvPr/>
        </p:nvSpPr>
        <p:spPr bwMode="auto">
          <a:xfrm>
            <a:off x="1606550" y="5468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TPM CIRCLE NAME: </a:t>
            </a:r>
            <a:r>
              <a:rPr lang="en-US" sz="1050" dirty="0">
                <a:solidFill>
                  <a:srgbClr val="000000"/>
                </a:solidFill>
                <a:latin typeface="Calibri" pitchFamily="34" charset="0"/>
                <a:cs typeface="Calibri" pitchFamily="34" charset="0"/>
              </a:rPr>
              <a:t> </a:t>
            </a:r>
          </a:p>
        </p:txBody>
      </p:sp>
      <p:sp>
        <p:nvSpPr>
          <p:cNvPr id="183" name="Rectangle 6"/>
          <p:cNvSpPr>
            <a:spLocks noChangeArrowheads="1"/>
          </p:cNvSpPr>
          <p:nvPr/>
        </p:nvSpPr>
        <p:spPr bwMode="auto">
          <a:xfrm>
            <a:off x="1606550" y="699246"/>
            <a:ext cx="1979613"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 </a:t>
            </a:r>
            <a:r>
              <a:rPr lang="en-US" sz="1050" dirty="0" smtClean="0">
                <a:latin typeface="Calibri" pitchFamily="34" charset="0"/>
                <a:cs typeface="Calibri" pitchFamily="34" charset="0"/>
              </a:rPr>
              <a:t>Assembly</a:t>
            </a:r>
            <a:r>
              <a:rPr lang="en-US" sz="1050" dirty="0" smtClean="0">
                <a:solidFill>
                  <a:srgbClr val="0033CC"/>
                </a:solidFill>
                <a:latin typeface="Calibri" pitchFamily="34" charset="0"/>
                <a:cs typeface="Calibri" pitchFamily="34" charset="0"/>
              </a:rPr>
              <a:t>.</a:t>
            </a:r>
            <a:endParaRPr lang="en-US" sz="1050" dirty="0">
              <a:solidFill>
                <a:prstClr val="black"/>
              </a:solidFill>
              <a:latin typeface="Calibri" pitchFamily="34" charset="0"/>
              <a:cs typeface="Calibri" pitchFamily="34" charset="0"/>
            </a:endParaRPr>
          </a:p>
        </p:txBody>
      </p:sp>
      <p:sp>
        <p:nvSpPr>
          <p:cNvPr id="184" name="Rectangle 7"/>
          <p:cNvSpPr>
            <a:spLocks noChangeArrowheads="1"/>
          </p:cNvSpPr>
          <p:nvPr/>
        </p:nvSpPr>
        <p:spPr bwMode="auto">
          <a:xfrm>
            <a:off x="158750" y="851646"/>
            <a:ext cx="1143000"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a:t>
            </a:r>
            <a:r>
              <a:rPr lang="en-US" sz="1050" dirty="0" smtClean="0">
                <a:solidFill>
                  <a:srgbClr val="0033CC"/>
                </a:solidFill>
                <a:latin typeface="Calibri" pitchFamily="34" charset="0"/>
                <a:cs typeface="Calibri" pitchFamily="34" charset="0"/>
              </a:rPr>
              <a:t>:-A225 </a:t>
            </a:r>
            <a:endParaRPr lang="en-US" sz="1050" dirty="0">
              <a:solidFill>
                <a:prstClr val="black"/>
              </a:solidFill>
              <a:latin typeface="Calibri" pitchFamily="34" charset="0"/>
              <a:cs typeface="Calibri" pitchFamily="34" charset="0"/>
            </a:endParaRPr>
          </a:p>
        </p:txBody>
      </p:sp>
      <p:sp>
        <p:nvSpPr>
          <p:cNvPr id="185" name="Rectangle 8"/>
          <p:cNvSpPr>
            <a:spLocks noChangeArrowheads="1"/>
          </p:cNvSpPr>
          <p:nvPr/>
        </p:nvSpPr>
        <p:spPr bwMode="auto">
          <a:xfrm>
            <a:off x="1301750" y="851646"/>
            <a:ext cx="1903413"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CELL NAME</a:t>
            </a:r>
            <a:r>
              <a:rPr lang="en-US" sz="1050" b="1" dirty="0" smtClean="0">
                <a:solidFill>
                  <a:srgbClr val="0033CC"/>
                </a:solidFill>
                <a:latin typeface="Calibri" pitchFamily="34" charset="0"/>
                <a:cs typeface="Calibri" pitchFamily="34" charset="0"/>
              </a:rPr>
              <a:t>:-</a:t>
            </a:r>
            <a:r>
              <a:rPr lang="en-US" sz="1050" b="1" dirty="0" smtClean="0">
                <a:latin typeface="Calibri" pitchFamily="34" charset="0"/>
                <a:cs typeface="Calibri" pitchFamily="34" charset="0"/>
              </a:rPr>
              <a:t>Oil pump</a:t>
            </a:r>
            <a:endParaRPr lang="en-US" sz="1050" dirty="0">
              <a:latin typeface="Calibri" pitchFamily="34" charset="0"/>
              <a:cs typeface="Calibri" pitchFamily="34" charset="0"/>
            </a:endParaRPr>
          </a:p>
        </p:txBody>
      </p:sp>
      <p:sp>
        <p:nvSpPr>
          <p:cNvPr id="186" name="Rectangle 9"/>
          <p:cNvSpPr>
            <a:spLocks noChangeArrowheads="1"/>
          </p:cNvSpPr>
          <p:nvPr/>
        </p:nvSpPr>
        <p:spPr bwMode="auto">
          <a:xfrm>
            <a:off x="3586163" y="394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ACTIVITY</a:t>
            </a:r>
          </a:p>
        </p:txBody>
      </p:sp>
      <p:sp>
        <p:nvSpPr>
          <p:cNvPr id="187" name="Rectangle 10"/>
          <p:cNvSpPr>
            <a:spLocks noChangeArrowheads="1"/>
          </p:cNvSpPr>
          <p:nvPr/>
        </p:nvSpPr>
        <p:spPr bwMode="auto">
          <a:xfrm>
            <a:off x="3586163" y="546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LOSS NO. / STEP</a:t>
            </a:r>
          </a:p>
        </p:txBody>
      </p:sp>
      <p:sp>
        <p:nvSpPr>
          <p:cNvPr id="188" name="Rectangle 11"/>
          <p:cNvSpPr>
            <a:spLocks noChangeArrowheads="1"/>
          </p:cNvSpPr>
          <p:nvPr/>
        </p:nvSpPr>
        <p:spPr bwMode="auto">
          <a:xfrm>
            <a:off x="3586163" y="699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RESULT AREA</a:t>
            </a:r>
          </a:p>
        </p:txBody>
      </p:sp>
      <p:sp>
        <p:nvSpPr>
          <p:cNvPr id="189" name="Rectangle 12"/>
          <p:cNvSpPr>
            <a:spLocks noChangeArrowheads="1"/>
          </p:cNvSpPr>
          <p:nvPr/>
        </p:nvSpPr>
        <p:spPr bwMode="auto">
          <a:xfrm>
            <a:off x="3205163" y="851646"/>
            <a:ext cx="3121025"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MACHINE / STAGE  :-  </a:t>
            </a:r>
            <a:r>
              <a:rPr lang="en-US" sz="1050" b="1" dirty="0" smtClean="0">
                <a:latin typeface="Calibri" pitchFamily="34" charset="0"/>
                <a:cs typeface="Calibri" pitchFamily="34" charset="0"/>
              </a:rPr>
              <a:t>A225 oil pump   </a:t>
            </a:r>
            <a:endParaRPr lang="en-US" sz="1050" dirty="0">
              <a:latin typeface="Calibri" pitchFamily="34" charset="0"/>
              <a:cs typeface="Calibri" pitchFamily="34" charset="0"/>
            </a:endParaRPr>
          </a:p>
        </p:txBody>
      </p:sp>
      <p:sp>
        <p:nvSpPr>
          <p:cNvPr id="190" name="Rectangle 13"/>
          <p:cNvSpPr>
            <a:spLocks noChangeArrowheads="1"/>
          </p:cNvSpPr>
          <p:nvPr/>
        </p:nvSpPr>
        <p:spPr bwMode="auto">
          <a:xfrm>
            <a:off x="6326188" y="851646"/>
            <a:ext cx="2665412" cy="2286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OPERATION  </a:t>
            </a:r>
            <a:r>
              <a:rPr lang="en-US" sz="1050" dirty="0" smtClean="0">
                <a:solidFill>
                  <a:srgbClr val="0033CC"/>
                </a:solidFill>
                <a:latin typeface="Calibri" pitchFamily="34" charset="0"/>
                <a:cs typeface="Calibri" pitchFamily="34" charset="0"/>
              </a:rPr>
              <a:t>:- </a:t>
            </a:r>
            <a:r>
              <a:rPr lang="en-US" sz="1050" dirty="0" smtClean="0">
                <a:latin typeface="Calibri" pitchFamily="34" charset="0"/>
                <a:cs typeface="Calibri" pitchFamily="34" charset="0"/>
              </a:rPr>
              <a:t>Flushing</a:t>
            </a:r>
            <a:endParaRPr lang="en-US" sz="1050" dirty="0">
              <a:latin typeface="Calibri" pitchFamily="34" charset="0"/>
              <a:cs typeface="Calibri" pitchFamily="34" charset="0"/>
            </a:endParaRPr>
          </a:p>
        </p:txBody>
      </p:sp>
      <p:sp>
        <p:nvSpPr>
          <p:cNvPr id="191" name="Rectangle 14"/>
          <p:cNvSpPr>
            <a:spLocks noChangeArrowheads="1"/>
          </p:cNvSpPr>
          <p:nvPr/>
        </p:nvSpPr>
        <p:spPr bwMode="auto">
          <a:xfrm>
            <a:off x="4803775" y="394446"/>
            <a:ext cx="304800" cy="152400"/>
          </a:xfrm>
          <a:prstGeom prst="rect">
            <a:avLst/>
          </a:prstGeom>
          <a:solidFill>
            <a:srgbClr val="00B050"/>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KK</a:t>
            </a:r>
          </a:p>
        </p:txBody>
      </p:sp>
      <p:sp>
        <p:nvSpPr>
          <p:cNvPr id="192" name="Rectangle 15"/>
          <p:cNvSpPr>
            <a:spLocks noChangeArrowheads="1"/>
          </p:cNvSpPr>
          <p:nvPr/>
        </p:nvSpPr>
        <p:spPr bwMode="auto">
          <a:xfrm>
            <a:off x="7240588" y="394446"/>
            <a:ext cx="1751012" cy="4572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193" name="WordArt 16"/>
          <p:cNvSpPr>
            <a:spLocks noChangeArrowheads="1" noChangeShapeType="1" noTextEdit="1"/>
          </p:cNvSpPr>
          <p:nvPr/>
        </p:nvSpPr>
        <p:spPr bwMode="auto">
          <a:xfrm>
            <a:off x="7316788" y="470646"/>
            <a:ext cx="1598612" cy="271463"/>
          </a:xfrm>
          <a:prstGeom prst="rect">
            <a:avLst/>
          </a:prstGeom>
        </p:spPr>
        <p:txBody>
          <a:bodyPr wrap="none" fromWordArt="1">
            <a:prstTxWarp prst="textPlain">
              <a:avLst>
                <a:gd name="adj" fmla="val 50000"/>
              </a:avLst>
            </a:prstTxWarp>
          </a:bodyPr>
          <a:lstStyle/>
          <a:p>
            <a:pPr algn="ctr" eaLnBrk="0" fontAlgn="base" hangingPunct="0">
              <a:spcBef>
                <a:spcPct val="0"/>
              </a:spcBef>
              <a:spcAft>
                <a:spcPct val="0"/>
              </a:spcAft>
            </a:pPr>
            <a:r>
              <a:rPr lang="en-IN" sz="1050" kern="10" smtClean="0">
                <a:ln w="9525">
                  <a:solidFill>
                    <a:srgbClr val="000000"/>
                  </a:solidFill>
                  <a:round/>
                  <a:headEnd/>
                  <a:tailEnd/>
                </a:ln>
                <a:solidFill>
                  <a:srgbClr val="1F497D"/>
                </a:solidFill>
                <a:latin typeface="Calibri"/>
                <a:cs typeface="Arial" charset="0"/>
              </a:rPr>
              <a:t>KAIZEN  IDEA SHEET</a:t>
            </a:r>
          </a:p>
        </p:txBody>
      </p:sp>
      <p:sp>
        <p:nvSpPr>
          <p:cNvPr id="194" name="Rectangle 17"/>
          <p:cNvSpPr>
            <a:spLocks noChangeArrowheads="1"/>
          </p:cNvSpPr>
          <p:nvPr/>
        </p:nvSpPr>
        <p:spPr bwMode="auto">
          <a:xfrm>
            <a:off x="5108575" y="3944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QM</a:t>
            </a:r>
          </a:p>
        </p:txBody>
      </p:sp>
      <p:sp>
        <p:nvSpPr>
          <p:cNvPr id="195" name="Rectangle 18"/>
          <p:cNvSpPr>
            <a:spLocks noChangeArrowheads="1"/>
          </p:cNvSpPr>
          <p:nvPr/>
        </p:nvSpPr>
        <p:spPr bwMode="auto">
          <a:xfrm>
            <a:off x="5413375" y="394446"/>
            <a:ext cx="304800" cy="152400"/>
          </a:xfrm>
          <a:prstGeom prst="rect">
            <a:avLst/>
          </a:prstGeom>
          <a:solidFill>
            <a:schemeClr val="bg1"/>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PM</a:t>
            </a:r>
          </a:p>
        </p:txBody>
      </p:sp>
      <p:sp>
        <p:nvSpPr>
          <p:cNvPr id="196" name="Rectangle 19"/>
          <p:cNvSpPr>
            <a:spLocks noChangeArrowheads="1"/>
          </p:cNvSpPr>
          <p:nvPr/>
        </p:nvSpPr>
        <p:spPr bwMode="auto">
          <a:xfrm>
            <a:off x="5718175" y="3944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JH</a:t>
            </a:r>
          </a:p>
        </p:txBody>
      </p:sp>
      <p:sp>
        <p:nvSpPr>
          <p:cNvPr id="197" name="Rectangle 20"/>
          <p:cNvSpPr>
            <a:spLocks noChangeArrowheads="1"/>
          </p:cNvSpPr>
          <p:nvPr/>
        </p:nvSpPr>
        <p:spPr bwMode="auto">
          <a:xfrm>
            <a:off x="60213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SHE</a:t>
            </a:r>
          </a:p>
        </p:txBody>
      </p:sp>
      <p:sp>
        <p:nvSpPr>
          <p:cNvPr id="198" name="Rectangle 21"/>
          <p:cNvSpPr>
            <a:spLocks noChangeArrowheads="1"/>
          </p:cNvSpPr>
          <p:nvPr/>
        </p:nvSpPr>
        <p:spPr bwMode="auto">
          <a:xfrm>
            <a:off x="63261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OT</a:t>
            </a:r>
          </a:p>
        </p:txBody>
      </p:sp>
      <p:sp>
        <p:nvSpPr>
          <p:cNvPr id="199" name="Rectangle 22"/>
          <p:cNvSpPr>
            <a:spLocks noChangeArrowheads="1"/>
          </p:cNvSpPr>
          <p:nvPr/>
        </p:nvSpPr>
        <p:spPr bwMode="auto">
          <a:xfrm>
            <a:off x="6630988" y="394446"/>
            <a:ext cx="304800" cy="152400"/>
          </a:xfrm>
          <a:prstGeom prst="rect">
            <a:avLst/>
          </a:prstGeom>
          <a:solidFill>
            <a:schemeClr val="bg1"/>
          </a:solidFill>
          <a:ln w="9525">
            <a:solidFill>
              <a:schemeClr val="bg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DM</a:t>
            </a:r>
          </a:p>
        </p:txBody>
      </p:sp>
      <p:sp>
        <p:nvSpPr>
          <p:cNvPr id="200" name="Rectangle 23"/>
          <p:cNvSpPr>
            <a:spLocks noChangeArrowheads="1"/>
          </p:cNvSpPr>
          <p:nvPr/>
        </p:nvSpPr>
        <p:spPr bwMode="auto">
          <a:xfrm>
            <a:off x="6935788" y="3944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E&amp;T</a:t>
            </a:r>
          </a:p>
        </p:txBody>
      </p:sp>
      <p:sp>
        <p:nvSpPr>
          <p:cNvPr id="201" name="Rectangle 24"/>
          <p:cNvSpPr>
            <a:spLocks noChangeArrowheads="1"/>
          </p:cNvSpPr>
          <p:nvPr/>
        </p:nvSpPr>
        <p:spPr bwMode="auto">
          <a:xfrm>
            <a:off x="48037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2" name="Rectangle 25"/>
          <p:cNvSpPr>
            <a:spLocks noChangeArrowheads="1"/>
          </p:cNvSpPr>
          <p:nvPr/>
        </p:nvSpPr>
        <p:spPr bwMode="auto">
          <a:xfrm>
            <a:off x="51085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3" name="Rectangle 26"/>
          <p:cNvSpPr>
            <a:spLocks noChangeArrowheads="1"/>
          </p:cNvSpPr>
          <p:nvPr/>
        </p:nvSpPr>
        <p:spPr bwMode="auto">
          <a:xfrm>
            <a:off x="5413375"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4" name="Rectangle 27"/>
          <p:cNvSpPr>
            <a:spLocks noChangeArrowheads="1"/>
          </p:cNvSpPr>
          <p:nvPr/>
        </p:nvSpPr>
        <p:spPr bwMode="auto">
          <a:xfrm>
            <a:off x="5718175" y="546846"/>
            <a:ext cx="303213"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5" name="Rectangle 28"/>
          <p:cNvSpPr>
            <a:spLocks noChangeArrowheads="1"/>
          </p:cNvSpPr>
          <p:nvPr/>
        </p:nvSpPr>
        <p:spPr bwMode="auto">
          <a:xfrm>
            <a:off x="60213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6" name="Rectangle 29"/>
          <p:cNvSpPr>
            <a:spLocks noChangeArrowheads="1"/>
          </p:cNvSpPr>
          <p:nvPr/>
        </p:nvSpPr>
        <p:spPr bwMode="auto">
          <a:xfrm>
            <a:off x="63261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7" name="Rectangle 30"/>
          <p:cNvSpPr>
            <a:spLocks noChangeArrowheads="1"/>
          </p:cNvSpPr>
          <p:nvPr/>
        </p:nvSpPr>
        <p:spPr bwMode="auto">
          <a:xfrm>
            <a:off x="66309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8" name="Rectangle 31"/>
          <p:cNvSpPr>
            <a:spLocks noChangeArrowheads="1"/>
          </p:cNvSpPr>
          <p:nvPr/>
        </p:nvSpPr>
        <p:spPr bwMode="auto">
          <a:xfrm>
            <a:off x="6935788" y="5468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09" name="Rectangle 32"/>
          <p:cNvSpPr>
            <a:spLocks noChangeArrowheads="1"/>
          </p:cNvSpPr>
          <p:nvPr/>
        </p:nvSpPr>
        <p:spPr bwMode="auto">
          <a:xfrm>
            <a:off x="4803775"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P</a:t>
            </a:r>
          </a:p>
        </p:txBody>
      </p:sp>
      <p:sp>
        <p:nvSpPr>
          <p:cNvPr id="210" name="Rectangle 33"/>
          <p:cNvSpPr>
            <a:spLocks noChangeArrowheads="1"/>
          </p:cNvSpPr>
          <p:nvPr/>
        </p:nvSpPr>
        <p:spPr bwMode="auto">
          <a:xfrm>
            <a:off x="5108575" y="699246"/>
            <a:ext cx="304800" cy="152400"/>
          </a:xfrm>
          <a:prstGeom prst="rect">
            <a:avLst/>
          </a:prstGeom>
          <a:no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dirty="0">
                <a:solidFill>
                  <a:srgbClr val="000000"/>
                </a:solidFill>
                <a:latin typeface="Calibri" pitchFamily="34" charset="0"/>
                <a:cs typeface="Calibri" pitchFamily="34" charset="0"/>
              </a:rPr>
              <a:t>Q</a:t>
            </a:r>
          </a:p>
        </p:txBody>
      </p:sp>
      <p:sp>
        <p:nvSpPr>
          <p:cNvPr id="211" name="Rectangle 34"/>
          <p:cNvSpPr>
            <a:spLocks noChangeArrowheads="1"/>
          </p:cNvSpPr>
          <p:nvPr/>
        </p:nvSpPr>
        <p:spPr bwMode="auto">
          <a:xfrm>
            <a:off x="5413375" y="699246"/>
            <a:ext cx="608013" cy="152400"/>
          </a:xfrm>
          <a:prstGeom prst="rect">
            <a:avLst/>
          </a:prstGeom>
          <a:solidFill>
            <a:schemeClr val="bg1"/>
          </a:solidFill>
          <a:ln w="9525">
            <a:solidFill>
              <a:schemeClr val="tx1"/>
            </a:solidFill>
            <a:miter lim="800000"/>
            <a:headEnd/>
            <a:tailEnd/>
          </a:ln>
        </p:spPr>
        <p:txBody>
          <a:bodyPr wrap="none" anchor="ctr"/>
          <a:lstStyle/>
          <a:p>
            <a:pP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A</a:t>
            </a:r>
          </a:p>
        </p:txBody>
      </p:sp>
      <p:sp>
        <p:nvSpPr>
          <p:cNvPr id="212" name="Rectangle 35"/>
          <p:cNvSpPr>
            <a:spLocks noChangeArrowheads="1"/>
          </p:cNvSpPr>
          <p:nvPr/>
        </p:nvSpPr>
        <p:spPr bwMode="auto">
          <a:xfrm>
            <a:off x="6021388" y="699246"/>
            <a:ext cx="304800" cy="152400"/>
          </a:xfrm>
          <a:prstGeom prst="rect">
            <a:avLst/>
          </a:prstGeom>
          <a:solidFill>
            <a:srgbClr val="00B050"/>
          </a:solid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C</a:t>
            </a:r>
          </a:p>
        </p:txBody>
      </p:sp>
      <p:sp>
        <p:nvSpPr>
          <p:cNvPr id="213" name="Rectangle 36"/>
          <p:cNvSpPr>
            <a:spLocks noChangeArrowheads="1"/>
          </p:cNvSpPr>
          <p:nvPr/>
        </p:nvSpPr>
        <p:spPr bwMode="auto">
          <a:xfrm>
            <a:off x="63261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D</a:t>
            </a:r>
          </a:p>
        </p:txBody>
      </p:sp>
      <p:sp>
        <p:nvSpPr>
          <p:cNvPr id="214" name="Rectangle 37"/>
          <p:cNvSpPr>
            <a:spLocks noChangeArrowheads="1"/>
          </p:cNvSpPr>
          <p:nvPr/>
        </p:nvSpPr>
        <p:spPr bwMode="auto">
          <a:xfrm>
            <a:off x="6630988" y="699246"/>
            <a:ext cx="304800" cy="152400"/>
          </a:xfrm>
          <a:prstGeom prst="rect">
            <a:avLst/>
          </a:prstGeom>
          <a:solidFill>
            <a:schemeClr val="bg1"/>
          </a:solidFill>
          <a:ln w="9525">
            <a:solidFill>
              <a:schemeClr val="tx1"/>
            </a:solidFill>
            <a:miter lim="800000"/>
            <a:headEnd/>
            <a:tailEnd/>
          </a:ln>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S</a:t>
            </a:r>
          </a:p>
        </p:txBody>
      </p:sp>
      <p:sp>
        <p:nvSpPr>
          <p:cNvPr id="215" name="Rectangle 38"/>
          <p:cNvSpPr>
            <a:spLocks noChangeArrowheads="1"/>
          </p:cNvSpPr>
          <p:nvPr/>
        </p:nvSpPr>
        <p:spPr bwMode="auto">
          <a:xfrm>
            <a:off x="6935788" y="699246"/>
            <a:ext cx="304800" cy="1524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00"/>
                </a:solidFill>
                <a:latin typeface="Calibri" pitchFamily="34" charset="0"/>
                <a:cs typeface="Calibri" pitchFamily="34" charset="0"/>
              </a:rPr>
              <a:t>M</a:t>
            </a:r>
          </a:p>
        </p:txBody>
      </p:sp>
      <p:sp>
        <p:nvSpPr>
          <p:cNvPr id="216" name="Rectangle 39"/>
          <p:cNvSpPr>
            <a:spLocks noChangeArrowheads="1"/>
          </p:cNvSpPr>
          <p:nvPr/>
        </p:nvSpPr>
        <p:spPr bwMode="auto">
          <a:xfrm>
            <a:off x="158750" y="1080246"/>
            <a:ext cx="3046413" cy="381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altLang="en-US" sz="1400" b="1" dirty="0">
                <a:solidFill>
                  <a:srgbClr val="0000CC"/>
                </a:solidFill>
                <a:latin typeface="Calibri" pitchFamily="34" charset="0"/>
                <a:cs typeface="Arial" charset="0"/>
              </a:rPr>
              <a:t>KAIZEN </a:t>
            </a:r>
            <a:r>
              <a:rPr lang="en-US" altLang="en-US" sz="1400" b="1" dirty="0" smtClean="0">
                <a:solidFill>
                  <a:srgbClr val="0000CC"/>
                </a:solidFill>
                <a:latin typeface="Calibri" pitchFamily="34" charset="0"/>
                <a:cs typeface="Arial" charset="0"/>
              </a:rPr>
              <a:t>THEME</a:t>
            </a:r>
            <a:r>
              <a:rPr lang="en-US" altLang="en-US" sz="1050" b="1" dirty="0" smtClean="0">
                <a:solidFill>
                  <a:srgbClr val="0000CC"/>
                </a:solidFill>
                <a:latin typeface="Calibri" pitchFamily="34" charset="0"/>
                <a:cs typeface="Arial" charset="0"/>
              </a:rPr>
              <a:t>: </a:t>
            </a:r>
            <a:r>
              <a:rPr lang="en-US" altLang="en-US" sz="1100" dirty="0" smtClean="0">
                <a:latin typeface="Calibri" pitchFamily="34" charset="0"/>
                <a:cs typeface="Arial" charset="0"/>
              </a:rPr>
              <a:t>To Increase Productivity </a:t>
            </a:r>
            <a:endParaRPr lang="en-US" altLang="en-US" sz="1400" dirty="0">
              <a:latin typeface="Calibri" pitchFamily="34" charset="0"/>
              <a:cs typeface="Arial" charset="0"/>
            </a:endParaRPr>
          </a:p>
          <a:p>
            <a:pPr eaLnBrk="0" fontAlgn="base" hangingPunct="0">
              <a:spcBef>
                <a:spcPct val="0"/>
              </a:spcBef>
              <a:spcAft>
                <a:spcPct val="0"/>
              </a:spcAft>
              <a:defRPr/>
            </a:pPr>
            <a:endParaRPr lang="en-US" altLang="en-US" sz="1400" dirty="0">
              <a:latin typeface="Calibri" pitchFamily="34" charset="0"/>
              <a:cs typeface="Arial" charset="0"/>
            </a:endParaRPr>
          </a:p>
          <a:p>
            <a:pPr eaLnBrk="0" fontAlgn="base" hangingPunct="0">
              <a:spcBef>
                <a:spcPct val="0"/>
              </a:spcBef>
              <a:spcAft>
                <a:spcPct val="0"/>
              </a:spcAft>
              <a:defRPr/>
            </a:pPr>
            <a:r>
              <a:rPr lang="en-US" altLang="en-US" sz="1050" dirty="0">
                <a:solidFill>
                  <a:srgbClr val="000000"/>
                </a:solidFill>
                <a:latin typeface="Calibri" pitchFamily="34" charset="0"/>
                <a:cs typeface="Arial" charset="0"/>
              </a:rPr>
              <a:t> </a:t>
            </a:r>
          </a:p>
        </p:txBody>
      </p:sp>
      <p:sp>
        <p:nvSpPr>
          <p:cNvPr id="217" name="Rectangle 41"/>
          <p:cNvSpPr>
            <a:spLocks noChangeArrowheads="1"/>
          </p:cNvSpPr>
          <p:nvPr/>
        </p:nvSpPr>
        <p:spPr bwMode="auto">
          <a:xfrm>
            <a:off x="168275" y="1461246"/>
            <a:ext cx="3025775" cy="457200"/>
          </a:xfrm>
          <a:prstGeom prst="rect">
            <a:avLst/>
          </a:prstGeom>
          <a:noFill/>
          <a:ln w="9525">
            <a:solidFill>
              <a:schemeClr val="tx1"/>
            </a:solidFill>
            <a:miter lim="800000"/>
            <a:headEnd/>
            <a:tailEnd/>
          </a:ln>
        </p:spPr>
        <p:txBody>
          <a:bodyPr anchor="t"/>
          <a:lstStyle/>
          <a:p>
            <a:pPr eaLnBrk="0" fontAlgn="base" hangingPunct="0">
              <a:spcBef>
                <a:spcPct val="0"/>
              </a:spcBef>
              <a:spcAft>
                <a:spcPct val="0"/>
              </a:spcAft>
              <a:defRPr/>
            </a:pPr>
            <a:r>
              <a:rPr lang="en-US" altLang="en-US" sz="1200" b="1" dirty="0">
                <a:solidFill>
                  <a:srgbClr val="0033CC"/>
                </a:solidFill>
                <a:latin typeface="Calibri" pitchFamily="34" charset="0"/>
                <a:cs typeface="Arial" charset="0"/>
              </a:rPr>
              <a:t>Problem present status </a:t>
            </a:r>
            <a:r>
              <a:rPr lang="en-US" altLang="en-US" sz="1200" b="1" dirty="0" smtClean="0">
                <a:latin typeface="Calibri" pitchFamily="34" charset="0"/>
                <a:cs typeface="Arial" charset="0"/>
              </a:rPr>
              <a:t>:</a:t>
            </a:r>
            <a:r>
              <a:rPr lang="en-US" altLang="en-US" sz="900" b="1" dirty="0" smtClean="0">
                <a:latin typeface="Calibri" pitchFamily="34" charset="0"/>
                <a:cs typeface="Arial" charset="0"/>
              </a:rPr>
              <a:t> </a:t>
            </a:r>
            <a:r>
              <a:rPr lang="en-US" altLang="en-US" sz="1000" dirty="0">
                <a:latin typeface="Calibri" pitchFamily="34" charset="0"/>
                <a:cs typeface="Arial" charset="0"/>
              </a:rPr>
              <a:t> </a:t>
            </a:r>
            <a:r>
              <a:rPr lang="en-US" altLang="en-US" sz="1000" dirty="0" smtClean="0">
                <a:latin typeface="Calibri" pitchFamily="34" charset="0"/>
                <a:cs typeface="Arial" charset="0"/>
              </a:rPr>
              <a:t>oil Dirt earlier so changing  oil continues </a:t>
            </a:r>
            <a:r>
              <a:rPr lang="en-US" altLang="en-US" sz="1100" dirty="0" smtClean="0">
                <a:solidFill>
                  <a:srgbClr val="0033CC"/>
                </a:solidFill>
                <a:latin typeface="Calibri" pitchFamily="34" charset="0"/>
                <a:cs typeface="Arial" charset="0"/>
              </a:rPr>
              <a:t>.</a:t>
            </a:r>
            <a:endParaRPr lang="en-US" altLang="en-US" sz="1100" dirty="0">
              <a:solidFill>
                <a:srgbClr val="000000"/>
              </a:solidFill>
              <a:latin typeface="Calibri" pitchFamily="34" charset="0"/>
              <a:cs typeface="Arial" charset="0"/>
            </a:endParaRPr>
          </a:p>
        </p:txBody>
      </p:sp>
      <p:sp>
        <p:nvSpPr>
          <p:cNvPr id="218" name="Rectangle 43"/>
          <p:cNvSpPr>
            <a:spLocks noChangeArrowheads="1"/>
          </p:cNvSpPr>
          <p:nvPr/>
        </p:nvSpPr>
        <p:spPr bwMode="auto">
          <a:xfrm>
            <a:off x="3200400" y="1357298"/>
            <a:ext cx="3273425" cy="27432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100" b="1" dirty="0" smtClean="0">
                <a:solidFill>
                  <a:srgbClr val="0033CC"/>
                </a:solidFill>
                <a:latin typeface="Calibri" pitchFamily="34" charset="0"/>
                <a:cs typeface="Calibri" pitchFamily="34" charset="0"/>
              </a:rPr>
              <a:t>COUNTERMEASUR</a:t>
            </a:r>
            <a:r>
              <a:rPr lang="en-US" sz="1050" b="1" dirty="0" smtClean="0">
                <a:solidFill>
                  <a:srgbClr val="0033CC"/>
                </a:solidFill>
                <a:latin typeface="Calibri" pitchFamily="34" charset="0"/>
                <a:cs typeface="Calibri" pitchFamily="34" charset="0"/>
              </a:rPr>
              <a:t>E</a:t>
            </a:r>
            <a:r>
              <a:rPr lang="en-US" sz="1050" b="1" dirty="0" smtClean="0">
                <a:solidFill>
                  <a:srgbClr val="000000"/>
                </a:solidFill>
                <a:latin typeface="Calibri" pitchFamily="34" charset="0"/>
                <a:cs typeface="Calibri" pitchFamily="34" charset="0"/>
              </a:rPr>
              <a:t>: Inlet and outlet oil collect two different tank so that dirt oil collect separate tank    </a:t>
            </a:r>
            <a:endParaRPr lang="en-US" sz="1050" dirty="0">
              <a:solidFill>
                <a:srgbClr val="000000"/>
              </a:solidFill>
              <a:latin typeface="Calibri" pitchFamily="34" charset="0"/>
              <a:cs typeface="Calibri" pitchFamily="34" charset="0"/>
            </a:endParaRPr>
          </a:p>
        </p:txBody>
      </p:sp>
      <p:sp>
        <p:nvSpPr>
          <p:cNvPr id="219" name="Rectangle 44"/>
          <p:cNvSpPr>
            <a:spLocks noChangeArrowheads="1"/>
          </p:cNvSpPr>
          <p:nvPr/>
        </p:nvSpPr>
        <p:spPr bwMode="auto">
          <a:xfrm>
            <a:off x="6478588" y="13850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BENCHMARK</a:t>
            </a:r>
          </a:p>
        </p:txBody>
      </p:sp>
      <p:sp>
        <p:nvSpPr>
          <p:cNvPr id="220" name="Rectangle 45"/>
          <p:cNvSpPr>
            <a:spLocks noChangeArrowheads="1"/>
          </p:cNvSpPr>
          <p:nvPr/>
        </p:nvSpPr>
        <p:spPr bwMode="auto">
          <a:xfrm>
            <a:off x="6478588" y="15374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TARGET</a:t>
            </a:r>
          </a:p>
        </p:txBody>
      </p:sp>
      <p:sp>
        <p:nvSpPr>
          <p:cNvPr id="221" name="Rectangle 46"/>
          <p:cNvSpPr>
            <a:spLocks noChangeArrowheads="1"/>
          </p:cNvSpPr>
          <p:nvPr/>
        </p:nvSpPr>
        <p:spPr bwMode="auto">
          <a:xfrm>
            <a:off x="6478588" y="1689846"/>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START</a:t>
            </a:r>
          </a:p>
        </p:txBody>
      </p:sp>
      <p:sp>
        <p:nvSpPr>
          <p:cNvPr id="223" name="Rectangle 48"/>
          <p:cNvSpPr>
            <a:spLocks noChangeArrowheads="1"/>
          </p:cNvSpPr>
          <p:nvPr/>
        </p:nvSpPr>
        <p:spPr bwMode="auto">
          <a:xfrm>
            <a:off x="7773988" y="13850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20 Sec </a:t>
            </a:r>
            <a:endParaRPr lang="en-US" sz="1050" dirty="0">
              <a:solidFill>
                <a:prstClr val="black"/>
              </a:solidFill>
              <a:latin typeface="Calibri" pitchFamily="34" charset="0"/>
              <a:cs typeface="Calibri" pitchFamily="34" charset="0"/>
            </a:endParaRPr>
          </a:p>
        </p:txBody>
      </p:sp>
      <p:sp>
        <p:nvSpPr>
          <p:cNvPr id="224" name="Rectangle 49"/>
          <p:cNvSpPr>
            <a:spLocks noChangeArrowheads="1"/>
          </p:cNvSpPr>
          <p:nvPr/>
        </p:nvSpPr>
        <p:spPr bwMode="auto">
          <a:xfrm>
            <a:off x="7773988" y="15374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14 Sec</a:t>
            </a:r>
            <a:endParaRPr lang="en-US" sz="1050" dirty="0">
              <a:solidFill>
                <a:prstClr val="black"/>
              </a:solidFill>
              <a:latin typeface="Calibri" pitchFamily="34" charset="0"/>
              <a:cs typeface="Calibri" pitchFamily="34" charset="0"/>
            </a:endParaRPr>
          </a:p>
        </p:txBody>
      </p:sp>
      <p:sp>
        <p:nvSpPr>
          <p:cNvPr id="225" name="Rectangle 50"/>
          <p:cNvSpPr>
            <a:spLocks noChangeArrowheads="1"/>
          </p:cNvSpPr>
          <p:nvPr/>
        </p:nvSpPr>
        <p:spPr bwMode="auto">
          <a:xfrm>
            <a:off x="7773988" y="16898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10.10..2016</a:t>
            </a:r>
            <a:endParaRPr lang="en-US" sz="1050" dirty="0">
              <a:solidFill>
                <a:prstClr val="black"/>
              </a:solidFill>
              <a:latin typeface="Calibri" pitchFamily="34" charset="0"/>
              <a:cs typeface="Calibri" pitchFamily="34" charset="0"/>
            </a:endParaRPr>
          </a:p>
        </p:txBody>
      </p:sp>
      <p:sp>
        <p:nvSpPr>
          <p:cNvPr id="226" name="Rectangle 51"/>
          <p:cNvSpPr>
            <a:spLocks noChangeArrowheads="1"/>
          </p:cNvSpPr>
          <p:nvPr/>
        </p:nvSpPr>
        <p:spPr bwMode="auto">
          <a:xfrm>
            <a:off x="7773988" y="1842246"/>
            <a:ext cx="1217612"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dirty="0" smtClean="0">
                <a:solidFill>
                  <a:prstClr val="black"/>
                </a:solidFill>
                <a:latin typeface="Calibri" pitchFamily="34" charset="0"/>
                <a:cs typeface="Calibri" pitchFamily="34" charset="0"/>
              </a:rPr>
              <a:t>28.12.2016</a:t>
            </a:r>
            <a:endParaRPr lang="en-US" sz="1050" dirty="0">
              <a:solidFill>
                <a:prstClr val="black"/>
              </a:solidFill>
              <a:latin typeface="Calibri" pitchFamily="34" charset="0"/>
              <a:cs typeface="Calibri" pitchFamily="34" charset="0"/>
            </a:endParaRPr>
          </a:p>
        </p:txBody>
      </p:sp>
      <p:sp>
        <p:nvSpPr>
          <p:cNvPr id="227" name="Rectangle 52"/>
          <p:cNvSpPr>
            <a:spLocks noChangeArrowheads="1"/>
          </p:cNvSpPr>
          <p:nvPr/>
        </p:nvSpPr>
        <p:spPr bwMode="auto">
          <a:xfrm>
            <a:off x="6477000" y="2129583"/>
            <a:ext cx="2514600" cy="493713"/>
          </a:xfrm>
          <a:prstGeom prst="rect">
            <a:avLst/>
          </a:prstGeom>
          <a:noFill/>
          <a:ln w="9525">
            <a:solidFill>
              <a:schemeClr val="tx1"/>
            </a:solidFill>
            <a:miter lim="800000"/>
            <a:headEnd/>
            <a:tailEnd/>
          </a:ln>
          <a:extLst/>
        </p:spPr>
        <p:txBody>
          <a:bodyPr wrap="none" anchor="t"/>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TEAM </a:t>
            </a:r>
            <a:r>
              <a:rPr lang="en-US" altLang="en-US" sz="1050" b="1" dirty="0" smtClean="0">
                <a:solidFill>
                  <a:srgbClr val="0033CC"/>
                </a:solidFill>
                <a:latin typeface="Calibri" pitchFamily="34" charset="0"/>
                <a:cs typeface="Calibri" pitchFamily="34" charset="0"/>
              </a:rPr>
              <a:t>MEMBERS:  </a:t>
            </a:r>
            <a:r>
              <a:rPr lang="en-US" altLang="en-US" sz="1050" dirty="0" err="1" smtClean="0">
                <a:latin typeface="Calibri" pitchFamily="34" charset="0"/>
                <a:cs typeface="Calibri" pitchFamily="34" charset="0"/>
              </a:rPr>
              <a:t>Monohar</a:t>
            </a:r>
            <a:r>
              <a:rPr lang="en-US" altLang="en-US" sz="1050" dirty="0" smtClean="0">
                <a:latin typeface="Calibri" pitchFamily="34" charset="0"/>
                <a:cs typeface="Calibri" pitchFamily="34" charset="0"/>
              </a:rPr>
              <a:t> </a:t>
            </a:r>
            <a:r>
              <a:rPr lang="en-US" altLang="en-US" sz="1050" dirty="0" err="1" smtClean="0">
                <a:latin typeface="Calibri" pitchFamily="34" charset="0"/>
                <a:cs typeface="Calibri" pitchFamily="34" charset="0"/>
              </a:rPr>
              <a:t>dore</a:t>
            </a:r>
            <a:r>
              <a:rPr lang="en-US" altLang="en-US" sz="1050" dirty="0" smtClean="0">
                <a:latin typeface="Calibri" pitchFamily="34" charset="0"/>
                <a:cs typeface="Calibri" pitchFamily="34" charset="0"/>
              </a:rPr>
              <a:t> </a:t>
            </a:r>
            <a:endParaRPr lang="en-US" altLang="en-US" sz="1000" dirty="0">
              <a:latin typeface="Calibri" pitchFamily="34" charset="0"/>
              <a:cs typeface="Calibri" pitchFamily="34" charset="0"/>
            </a:endParaRPr>
          </a:p>
        </p:txBody>
      </p:sp>
      <p:sp>
        <p:nvSpPr>
          <p:cNvPr id="228" name="Rectangle 55"/>
          <p:cNvSpPr>
            <a:spLocks noChangeArrowheads="1"/>
          </p:cNvSpPr>
          <p:nvPr/>
        </p:nvSpPr>
        <p:spPr bwMode="auto">
          <a:xfrm>
            <a:off x="6478588" y="2489945"/>
            <a:ext cx="2513012" cy="1022031"/>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altLang="en-US" sz="1050" b="1" dirty="0">
                <a:solidFill>
                  <a:srgbClr val="0033CC"/>
                </a:solidFill>
                <a:latin typeface="Calibri" pitchFamily="34" charset="0"/>
                <a:cs typeface="Calibri" pitchFamily="34" charset="0"/>
              </a:rPr>
              <a:t>BENEFITS </a:t>
            </a:r>
            <a:r>
              <a:rPr lang="en-US" altLang="en-US" sz="1050" b="1" dirty="0" smtClean="0">
                <a:solidFill>
                  <a:srgbClr val="0033CC"/>
                </a:solidFill>
                <a:latin typeface="Calibri" pitchFamily="34" charset="0"/>
                <a:cs typeface="Calibri" pitchFamily="34" charset="0"/>
              </a:rPr>
              <a:t>:Save oil cost ,reduce operator</a:t>
            </a:r>
          </a:p>
          <a:p>
            <a:pPr eaLnBrk="0" fontAlgn="base" hangingPunct="0">
              <a:spcBef>
                <a:spcPct val="0"/>
              </a:spcBef>
              <a:spcAft>
                <a:spcPct val="0"/>
              </a:spcAft>
              <a:defRPr/>
            </a:pPr>
            <a:r>
              <a:rPr lang="en-US" altLang="en-US" sz="1050" b="1" dirty="0" smtClean="0">
                <a:solidFill>
                  <a:srgbClr val="0033CC"/>
                </a:solidFill>
                <a:latin typeface="Calibri" pitchFamily="34" charset="0"/>
                <a:cs typeface="Calibri" pitchFamily="34" charset="0"/>
              </a:rPr>
              <a:t> fatigue </a:t>
            </a:r>
            <a:endParaRPr lang="en-US" altLang="en-US" sz="1100" dirty="0" smtClean="0">
              <a:latin typeface="Calibri" pitchFamily="34" charset="0"/>
              <a:cs typeface="Calibri" pitchFamily="34" charset="0"/>
            </a:endParaRPr>
          </a:p>
        </p:txBody>
      </p:sp>
      <p:sp>
        <p:nvSpPr>
          <p:cNvPr id="229" name="Rectangle 57"/>
          <p:cNvSpPr>
            <a:spLocks noChangeArrowheads="1"/>
          </p:cNvSpPr>
          <p:nvPr/>
        </p:nvSpPr>
        <p:spPr bwMode="auto">
          <a:xfrm>
            <a:off x="6478588" y="2489945"/>
            <a:ext cx="2513012" cy="1028701"/>
          </a:xfrm>
          <a:prstGeom prst="rect">
            <a:avLst/>
          </a:prstGeom>
          <a:noFill/>
          <a:ln w="9525">
            <a:solidFill>
              <a:schemeClr val="tx1"/>
            </a:solidFill>
            <a:miter lim="800000"/>
            <a:headEnd/>
            <a:tailEnd/>
          </a:ln>
          <a:extLst/>
        </p:spPr>
        <p:txBody>
          <a:bodyPr/>
          <a:lstStyle/>
          <a:p>
            <a:pPr eaLnBrk="0" fontAlgn="base" hangingPunct="0">
              <a:spcBef>
                <a:spcPct val="20000"/>
              </a:spcBef>
              <a:spcAft>
                <a:spcPct val="0"/>
              </a:spcAft>
              <a:defRPr/>
            </a:pPr>
            <a:endParaRPr lang="en-US" altLang="en-US" sz="1050" dirty="0">
              <a:solidFill>
                <a:prstClr val="black"/>
              </a:solidFill>
              <a:latin typeface="Calibri" pitchFamily="34" charset="0"/>
              <a:cs typeface="Calibri" pitchFamily="34" charset="0"/>
            </a:endParaRPr>
          </a:p>
        </p:txBody>
      </p:sp>
      <p:sp>
        <p:nvSpPr>
          <p:cNvPr id="230" name="Rectangle 59"/>
          <p:cNvSpPr>
            <a:spLocks noChangeArrowheads="1"/>
          </p:cNvSpPr>
          <p:nvPr/>
        </p:nvSpPr>
        <p:spPr bwMode="auto">
          <a:xfrm>
            <a:off x="152400" y="6272959"/>
            <a:ext cx="3046413" cy="230187"/>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dirty="0">
                <a:solidFill>
                  <a:srgbClr val="0000CC"/>
                </a:solidFill>
                <a:latin typeface="Calibri" pitchFamily="34" charset="0"/>
                <a:cs typeface="Calibri" pitchFamily="34" charset="0"/>
              </a:rPr>
              <a:t>MANAGER’S SIGN </a:t>
            </a:r>
            <a:r>
              <a:rPr lang="en-US" altLang="en-US" sz="1050" dirty="0" smtClean="0">
                <a:solidFill>
                  <a:srgbClr val="0000CC"/>
                </a:solidFill>
                <a:latin typeface="Calibri" pitchFamily="34" charset="0"/>
                <a:cs typeface="Calibri" pitchFamily="34" charset="0"/>
              </a:rPr>
              <a:t>:-</a:t>
            </a:r>
            <a:r>
              <a:rPr lang="en-US" altLang="en-US" sz="1050" dirty="0">
                <a:latin typeface="Calibri" pitchFamily="34" charset="0"/>
                <a:cs typeface="Calibri" pitchFamily="34" charset="0"/>
              </a:rPr>
              <a:t> </a:t>
            </a:r>
            <a:r>
              <a:rPr lang="en-US" altLang="en-US" sz="1050" dirty="0" err="1" smtClean="0">
                <a:latin typeface="Calibri" pitchFamily="34" charset="0"/>
                <a:cs typeface="Calibri" pitchFamily="34" charset="0"/>
              </a:rPr>
              <a:t>Janardhan</a:t>
            </a:r>
            <a:r>
              <a:rPr lang="en-US" altLang="en-US" sz="1050" dirty="0" smtClean="0">
                <a:latin typeface="Calibri" pitchFamily="34" charset="0"/>
                <a:cs typeface="Calibri" pitchFamily="34" charset="0"/>
              </a:rPr>
              <a:t> Sathe</a:t>
            </a:r>
            <a:endParaRPr lang="en-US" altLang="en-US" sz="1050" dirty="0">
              <a:latin typeface="Calibri" pitchFamily="34" charset="0"/>
              <a:cs typeface="Calibri" pitchFamily="34" charset="0"/>
            </a:endParaRPr>
          </a:p>
        </p:txBody>
      </p:sp>
      <p:sp>
        <p:nvSpPr>
          <p:cNvPr id="231" name="Rectangle 60"/>
          <p:cNvSpPr>
            <a:spLocks noChangeArrowheads="1"/>
          </p:cNvSpPr>
          <p:nvPr/>
        </p:nvSpPr>
        <p:spPr bwMode="auto">
          <a:xfrm>
            <a:off x="152400" y="6033246"/>
            <a:ext cx="3057525"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REGISTERED BY </a:t>
            </a:r>
            <a:r>
              <a:rPr lang="en-US" altLang="en-US" sz="1050" dirty="0" smtClean="0">
                <a:solidFill>
                  <a:srgbClr val="000000"/>
                </a:solidFill>
                <a:latin typeface="Calibri" pitchFamily="34" charset="0"/>
                <a:cs typeface="Calibri" pitchFamily="34" charset="0"/>
              </a:rPr>
              <a:t>:- Manohar </a:t>
            </a:r>
            <a:r>
              <a:rPr lang="en-US" altLang="en-US" sz="1050" dirty="0" err="1" smtClean="0">
                <a:solidFill>
                  <a:srgbClr val="000000"/>
                </a:solidFill>
                <a:latin typeface="Calibri" pitchFamily="34" charset="0"/>
                <a:cs typeface="Calibri" pitchFamily="34" charset="0"/>
              </a:rPr>
              <a:t>dore</a:t>
            </a:r>
            <a:endParaRPr lang="en-US" altLang="en-US" sz="1050" dirty="0">
              <a:solidFill>
                <a:srgbClr val="0033CC"/>
              </a:solidFill>
              <a:latin typeface="Calibri" pitchFamily="34" charset="0"/>
              <a:cs typeface="Calibri" pitchFamily="34" charset="0"/>
            </a:endParaRPr>
          </a:p>
        </p:txBody>
      </p:sp>
      <p:sp>
        <p:nvSpPr>
          <p:cNvPr id="232" name="Rectangle 61"/>
          <p:cNvSpPr>
            <a:spLocks noChangeArrowheads="1"/>
          </p:cNvSpPr>
          <p:nvPr/>
        </p:nvSpPr>
        <p:spPr bwMode="auto">
          <a:xfrm>
            <a:off x="152400" y="5804646"/>
            <a:ext cx="3046413" cy="228600"/>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REGISTRATION NO. &amp; </a:t>
            </a:r>
            <a:r>
              <a:rPr lang="en-US" altLang="en-US" sz="1050" b="1" dirty="0" smtClean="0">
                <a:solidFill>
                  <a:srgbClr val="0000CC"/>
                </a:solidFill>
                <a:latin typeface="Calibri" pitchFamily="34" charset="0"/>
                <a:cs typeface="Calibri" pitchFamily="34" charset="0"/>
              </a:rPr>
              <a:t>DATE:- </a:t>
            </a:r>
            <a:r>
              <a:rPr lang="en-US" altLang="en-US" sz="1050" dirty="0" smtClean="0">
                <a:latin typeface="Calibri" pitchFamily="34" charset="0"/>
                <a:cs typeface="Calibri" pitchFamily="34" charset="0"/>
              </a:rPr>
              <a:t>10.10.2016</a:t>
            </a:r>
            <a:endParaRPr lang="en-US" altLang="en-US" sz="1050" dirty="0">
              <a:latin typeface="Calibri" pitchFamily="34" charset="0"/>
              <a:cs typeface="Calibri" pitchFamily="34" charset="0"/>
            </a:endParaRPr>
          </a:p>
        </p:txBody>
      </p:sp>
      <p:sp>
        <p:nvSpPr>
          <p:cNvPr id="233" name="Rectangle 62"/>
          <p:cNvSpPr>
            <a:spLocks noChangeArrowheads="1"/>
          </p:cNvSpPr>
          <p:nvPr/>
        </p:nvSpPr>
        <p:spPr bwMode="auto">
          <a:xfrm>
            <a:off x="152400" y="3899646"/>
            <a:ext cx="3041650" cy="1524000"/>
          </a:xfrm>
          <a:prstGeom prst="rect">
            <a:avLst/>
          </a:prstGeom>
          <a:noFill/>
          <a:ln w="9525">
            <a:solidFill>
              <a:schemeClr val="tx1"/>
            </a:solidFill>
            <a:miter lim="800000"/>
            <a:headEnd/>
            <a:tailEnd/>
          </a:ln>
        </p:spPr>
        <p:txBody>
          <a:bodyPr/>
          <a:lstStyle/>
          <a:p>
            <a:pPr eaLnBrk="0" fontAlgn="base" hangingPunct="0">
              <a:spcBef>
                <a:spcPct val="0"/>
              </a:spcBef>
              <a:spcAft>
                <a:spcPct val="0"/>
              </a:spcAft>
              <a:defRPr/>
            </a:pPr>
            <a:r>
              <a:rPr lang="en-US" sz="1600" b="1" dirty="0">
                <a:solidFill>
                  <a:srgbClr val="0000CC"/>
                </a:solidFill>
                <a:latin typeface="Calibri" pitchFamily="34" charset="0"/>
                <a:cs typeface="Arial" charset="0"/>
              </a:rPr>
              <a:t>WHY - WHY ANALYSIS</a:t>
            </a:r>
            <a:r>
              <a:rPr lang="en-US" sz="1050" b="1" dirty="0">
                <a:solidFill>
                  <a:srgbClr val="0000CC"/>
                </a:solidFill>
                <a:latin typeface="Calibri" pitchFamily="34" charset="0"/>
                <a:cs typeface="Arial" charset="0"/>
              </a:rPr>
              <a:t> :-</a:t>
            </a:r>
            <a:r>
              <a:rPr lang="en-US" altLang="en-US" sz="1050" b="1" dirty="0">
                <a:solidFill>
                  <a:srgbClr val="0000FF"/>
                </a:solidFill>
                <a:latin typeface="Calibri" pitchFamily="34" charset="0"/>
                <a:cs typeface="Arial" charset="0"/>
              </a:rPr>
              <a:t> </a:t>
            </a:r>
          </a:p>
          <a:p>
            <a:pPr eaLnBrk="0" fontAlgn="base" hangingPunct="0">
              <a:spcBef>
                <a:spcPct val="0"/>
              </a:spcBef>
              <a:spcAft>
                <a:spcPct val="0"/>
              </a:spcAft>
              <a:defRPr/>
            </a:pPr>
            <a:r>
              <a:rPr lang="en-US" altLang="en-US" sz="1400" dirty="0" smtClean="0">
                <a:latin typeface="Calibri" pitchFamily="34" charset="0"/>
                <a:cs typeface="Arial" charset="0"/>
              </a:rPr>
              <a:t>1)Oil Change frequency more</a:t>
            </a:r>
          </a:p>
          <a:p>
            <a:pPr eaLnBrk="0" fontAlgn="base" hangingPunct="0">
              <a:spcBef>
                <a:spcPct val="0"/>
              </a:spcBef>
              <a:spcAft>
                <a:spcPct val="0"/>
              </a:spcAft>
              <a:defRPr/>
            </a:pPr>
            <a:r>
              <a:rPr lang="en-US" altLang="en-US" sz="1400" dirty="0" smtClean="0">
                <a:latin typeface="Calibri" pitchFamily="34" charset="0"/>
                <a:cs typeface="Arial" charset="0"/>
              </a:rPr>
              <a:t>2)Oil dirt earlier</a:t>
            </a:r>
          </a:p>
          <a:p>
            <a:pPr eaLnBrk="0" fontAlgn="base" hangingPunct="0">
              <a:spcBef>
                <a:spcPct val="0"/>
              </a:spcBef>
              <a:spcAft>
                <a:spcPct val="0"/>
              </a:spcAft>
              <a:defRPr/>
            </a:pPr>
            <a:r>
              <a:rPr lang="en-US" altLang="en-US" sz="1400" dirty="0" smtClean="0">
                <a:latin typeface="Calibri" pitchFamily="34" charset="0"/>
                <a:cs typeface="Arial" charset="0"/>
              </a:rPr>
              <a:t>3)Outlet oil collect same tank</a:t>
            </a:r>
          </a:p>
          <a:p>
            <a:pPr eaLnBrk="0" fontAlgn="base" hangingPunct="0">
              <a:spcBef>
                <a:spcPct val="0"/>
              </a:spcBef>
              <a:spcAft>
                <a:spcPct val="0"/>
              </a:spcAft>
              <a:defRPr/>
            </a:pPr>
            <a:r>
              <a:rPr lang="en-US" altLang="en-US" sz="1400" dirty="0" smtClean="0">
                <a:latin typeface="Calibri" pitchFamily="34" charset="0"/>
                <a:cs typeface="Arial" charset="0"/>
              </a:rPr>
              <a:t>4) Inlet oil store and outlet oil collect same tank</a:t>
            </a:r>
            <a:endParaRPr lang="en-US" altLang="en-US" sz="1400" dirty="0">
              <a:latin typeface="Calibri" pitchFamily="34" charset="0"/>
              <a:cs typeface="Arial" charset="0"/>
            </a:endParaRPr>
          </a:p>
        </p:txBody>
      </p:sp>
      <p:sp>
        <p:nvSpPr>
          <p:cNvPr id="234" name="Rectangle 63"/>
          <p:cNvSpPr>
            <a:spLocks noChangeArrowheads="1"/>
          </p:cNvSpPr>
          <p:nvPr/>
        </p:nvSpPr>
        <p:spPr bwMode="auto">
          <a:xfrm>
            <a:off x="3205163" y="3899646"/>
            <a:ext cx="3273425" cy="2817813"/>
          </a:xfrm>
          <a:prstGeom prst="rect">
            <a:avLst/>
          </a:prstGeom>
          <a:noFill/>
          <a:ln w="9525">
            <a:solidFill>
              <a:schemeClr val="tx1"/>
            </a:solidFill>
            <a:miter lim="800000"/>
            <a:headEnd/>
            <a:tailEnd/>
          </a:ln>
          <a:extLst/>
        </p:spPr>
        <p:txBody>
          <a:bodyPr wrap="none"/>
          <a:lstStyle/>
          <a:p>
            <a:pP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RESULT :-</a:t>
            </a:r>
            <a:endParaRPr lang="en-US" altLang="en-US" sz="1050" b="1" dirty="0">
              <a:solidFill>
                <a:srgbClr val="000000"/>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endParaRPr lang="en-US" altLang="en-US" sz="1050" b="1" dirty="0">
              <a:solidFill>
                <a:srgbClr val="0000CC"/>
              </a:solidFill>
              <a:latin typeface="Calibri" pitchFamily="34" charset="0"/>
              <a:cs typeface="Calibri" pitchFamily="34" charset="0"/>
            </a:endParaRPr>
          </a:p>
          <a:p>
            <a:pPr eaLnBrk="0" fontAlgn="base" hangingPunct="0">
              <a:spcBef>
                <a:spcPct val="0"/>
              </a:spcBef>
              <a:spcAft>
                <a:spcPct val="0"/>
              </a:spcAft>
              <a:defRPr/>
            </a:pPr>
            <a:r>
              <a:rPr lang="en-US" altLang="en-US" sz="1050" b="1" dirty="0" smtClean="0">
                <a:solidFill>
                  <a:srgbClr val="0000CC"/>
                </a:solidFill>
                <a:latin typeface="Calibri" pitchFamily="34" charset="0"/>
                <a:cs typeface="Calibri" pitchFamily="34" charset="0"/>
              </a:rPr>
              <a:t>Save oil cost </a:t>
            </a:r>
          </a:p>
          <a:p>
            <a:pPr eaLnBrk="0" fontAlgn="base" hangingPunct="0">
              <a:spcBef>
                <a:spcPct val="0"/>
              </a:spcBef>
              <a:spcAft>
                <a:spcPct val="0"/>
              </a:spcAft>
              <a:defRPr/>
            </a:pPr>
            <a:r>
              <a:rPr lang="en-US" altLang="en-US" sz="1050" b="1" dirty="0" smtClean="0">
                <a:solidFill>
                  <a:srgbClr val="0000CC"/>
                </a:solidFill>
                <a:latin typeface="Calibri" pitchFamily="34" charset="0"/>
                <a:cs typeface="Calibri" pitchFamily="34" charset="0"/>
              </a:rPr>
              <a:t>Reduce operator fatigue</a:t>
            </a:r>
            <a:endParaRPr lang="en-US" altLang="en-US" sz="1050" b="1" dirty="0">
              <a:solidFill>
                <a:srgbClr val="0000CC"/>
              </a:solidFill>
              <a:latin typeface="Calibri" pitchFamily="34" charset="0"/>
              <a:cs typeface="Calibri" pitchFamily="34" charset="0"/>
            </a:endParaRPr>
          </a:p>
        </p:txBody>
      </p:sp>
      <p:sp>
        <p:nvSpPr>
          <p:cNvPr id="235" name="Rectangle 66"/>
          <p:cNvSpPr>
            <a:spLocks noChangeArrowheads="1"/>
          </p:cNvSpPr>
          <p:nvPr/>
        </p:nvSpPr>
        <p:spPr bwMode="auto">
          <a:xfrm>
            <a:off x="6478588" y="5879259"/>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1000" b="1" smtClean="0">
                <a:solidFill>
                  <a:srgbClr val="0000CC"/>
                </a:solidFill>
                <a:latin typeface="Calibri" pitchFamily="34" charset="0"/>
              </a:rPr>
              <a:t>SCOPE &amp; PLAN FOR HORIZONTAL DEPLOYMENT</a:t>
            </a:r>
          </a:p>
        </p:txBody>
      </p:sp>
      <p:sp>
        <p:nvSpPr>
          <p:cNvPr id="236" name="Rectangle 72"/>
          <p:cNvSpPr>
            <a:spLocks noChangeArrowheads="1"/>
          </p:cNvSpPr>
          <p:nvPr/>
        </p:nvSpPr>
        <p:spPr bwMode="auto">
          <a:xfrm>
            <a:off x="6478588" y="6107859"/>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SR.</a:t>
            </a:r>
          </a:p>
          <a:p>
            <a:pPr algn="ctr" eaLnBrk="0" fontAlgn="base" hangingPunct="0">
              <a:spcBef>
                <a:spcPct val="0"/>
              </a:spcBef>
              <a:spcAft>
                <a:spcPct val="0"/>
              </a:spcAft>
            </a:pPr>
            <a:r>
              <a:rPr lang="en-US" altLang="en-US" sz="900" b="1" smtClean="0">
                <a:solidFill>
                  <a:srgbClr val="000000"/>
                </a:solidFill>
                <a:latin typeface="Calibri" pitchFamily="34" charset="0"/>
              </a:rPr>
              <a:t>NO.</a:t>
            </a:r>
          </a:p>
        </p:txBody>
      </p:sp>
      <p:sp>
        <p:nvSpPr>
          <p:cNvPr id="237" name="Rectangle 73"/>
          <p:cNvSpPr>
            <a:spLocks noChangeArrowheads="1"/>
          </p:cNvSpPr>
          <p:nvPr/>
        </p:nvSpPr>
        <p:spPr bwMode="auto">
          <a:xfrm>
            <a:off x="6707188"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CELL</a:t>
            </a:r>
          </a:p>
        </p:txBody>
      </p:sp>
      <p:sp>
        <p:nvSpPr>
          <p:cNvPr id="238" name="Rectangle 74"/>
          <p:cNvSpPr>
            <a:spLocks noChangeArrowheads="1"/>
          </p:cNvSpPr>
          <p:nvPr/>
        </p:nvSpPr>
        <p:spPr bwMode="auto">
          <a:xfrm>
            <a:off x="7164388" y="6107859"/>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TARGET</a:t>
            </a:r>
          </a:p>
        </p:txBody>
      </p:sp>
      <p:sp>
        <p:nvSpPr>
          <p:cNvPr id="239" name="Rectangle 75"/>
          <p:cNvSpPr>
            <a:spLocks noChangeArrowheads="1"/>
          </p:cNvSpPr>
          <p:nvPr/>
        </p:nvSpPr>
        <p:spPr bwMode="auto">
          <a:xfrm>
            <a:off x="7697788" y="6107859"/>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RESPONSIBILITY</a:t>
            </a:r>
          </a:p>
        </p:txBody>
      </p:sp>
      <p:sp>
        <p:nvSpPr>
          <p:cNvPr id="240" name="Rectangle 76"/>
          <p:cNvSpPr>
            <a:spLocks noChangeArrowheads="1"/>
          </p:cNvSpPr>
          <p:nvPr/>
        </p:nvSpPr>
        <p:spPr bwMode="auto">
          <a:xfrm>
            <a:off x="8534400" y="6107859"/>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0" fontAlgn="base" hangingPunct="0">
              <a:spcBef>
                <a:spcPct val="0"/>
              </a:spcBef>
              <a:spcAft>
                <a:spcPct val="0"/>
              </a:spcAft>
            </a:pPr>
            <a:r>
              <a:rPr lang="en-US" altLang="en-US" sz="900" b="1" smtClean="0">
                <a:solidFill>
                  <a:srgbClr val="000000"/>
                </a:solidFill>
                <a:latin typeface="Calibri" pitchFamily="34" charset="0"/>
              </a:rPr>
              <a:t>STATUS</a:t>
            </a:r>
          </a:p>
        </p:txBody>
      </p:sp>
      <p:sp>
        <p:nvSpPr>
          <p:cNvPr id="241" name="Rectangle 81"/>
          <p:cNvSpPr>
            <a:spLocks noChangeArrowheads="1"/>
          </p:cNvSpPr>
          <p:nvPr/>
        </p:nvSpPr>
        <p:spPr bwMode="auto">
          <a:xfrm>
            <a:off x="8458200" y="6336459"/>
            <a:ext cx="609600" cy="381000"/>
          </a:xfrm>
          <a:prstGeom prst="rect">
            <a:avLst/>
          </a:prstGeom>
          <a:noFill/>
          <a:ln>
            <a:noFill/>
          </a:ln>
          <a:extLst/>
        </p:spPr>
        <p:txBody>
          <a:bodyPr anchor="ctr"/>
          <a:lstStyle/>
          <a:p>
            <a:pPr algn="ctr" eaLnBrk="0" fontAlgn="base" hangingPunct="0">
              <a:spcBef>
                <a:spcPct val="0"/>
              </a:spcBef>
              <a:spcAft>
                <a:spcPct val="0"/>
              </a:spcAft>
              <a:defRPr/>
            </a:pPr>
            <a:r>
              <a:rPr lang="en-US" altLang="en-US" sz="1050" dirty="0" smtClean="0">
                <a:solidFill>
                  <a:srgbClr val="000000"/>
                </a:solidFill>
                <a:latin typeface="Calibri" pitchFamily="34" charset="0"/>
                <a:cs typeface="Calibri" pitchFamily="34" charset="0"/>
              </a:rPr>
              <a:t>In process</a:t>
            </a:r>
            <a:endParaRPr lang="en-US" altLang="en-US" sz="1050" dirty="0">
              <a:solidFill>
                <a:srgbClr val="000000"/>
              </a:solidFill>
              <a:latin typeface="Calibri" pitchFamily="34" charset="0"/>
              <a:cs typeface="Calibri" pitchFamily="34" charset="0"/>
            </a:endParaRPr>
          </a:p>
        </p:txBody>
      </p:sp>
      <p:sp>
        <p:nvSpPr>
          <p:cNvPr id="242" name="Rectangle 85"/>
          <p:cNvSpPr>
            <a:spLocks noChangeArrowheads="1"/>
          </p:cNvSpPr>
          <p:nvPr/>
        </p:nvSpPr>
        <p:spPr bwMode="auto">
          <a:xfrm>
            <a:off x="6478588" y="3518646"/>
            <a:ext cx="2513012" cy="3048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a:solidFill>
                  <a:srgbClr val="0000CC"/>
                </a:solidFill>
                <a:latin typeface="Calibri" pitchFamily="34" charset="0"/>
                <a:cs typeface="Calibri" pitchFamily="34" charset="0"/>
              </a:rPr>
              <a:t>KAIZEN SUSTENANCE</a:t>
            </a:r>
          </a:p>
        </p:txBody>
      </p:sp>
      <p:sp>
        <p:nvSpPr>
          <p:cNvPr id="243" name="Rectangle 105"/>
          <p:cNvSpPr>
            <a:spLocks noChangeArrowheads="1"/>
          </p:cNvSpPr>
          <p:nvPr/>
        </p:nvSpPr>
        <p:spPr bwMode="auto">
          <a:xfrm>
            <a:off x="152400" y="394446"/>
            <a:ext cx="8839200" cy="6321425"/>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endParaRPr lang="en-US" altLang="en-US" sz="1050" dirty="0">
              <a:solidFill>
                <a:srgbClr val="000000"/>
              </a:solidFill>
              <a:latin typeface="Calibri" pitchFamily="34" charset="0"/>
              <a:cs typeface="Calibri" pitchFamily="34" charset="0"/>
            </a:endParaRPr>
          </a:p>
        </p:txBody>
      </p:sp>
      <p:sp>
        <p:nvSpPr>
          <p:cNvPr id="244" name="Line 83"/>
          <p:cNvSpPr>
            <a:spLocks noChangeShapeType="1"/>
          </p:cNvSpPr>
          <p:nvPr/>
        </p:nvSpPr>
        <p:spPr bwMode="auto">
          <a:xfrm>
            <a:off x="6326188" y="2221659"/>
            <a:ext cx="0" cy="268287"/>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5" name="Line 86"/>
          <p:cNvSpPr>
            <a:spLocks noChangeShapeType="1"/>
          </p:cNvSpPr>
          <p:nvPr/>
        </p:nvSpPr>
        <p:spPr bwMode="auto">
          <a:xfrm>
            <a:off x="6326188" y="2147046"/>
            <a:ext cx="0" cy="27305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6" name="Line 87"/>
          <p:cNvSpPr>
            <a:spLocks noChangeShapeType="1"/>
          </p:cNvSpPr>
          <p:nvPr/>
        </p:nvSpPr>
        <p:spPr bwMode="auto">
          <a:xfrm>
            <a:off x="6326188" y="2394696"/>
            <a:ext cx="0" cy="762000"/>
          </a:xfrm>
          <a:prstGeom prst="line">
            <a:avLst/>
          </a:prstGeom>
          <a:noFill/>
          <a:ln>
            <a:noFill/>
          </a:ln>
          <a:extLst/>
        </p:spPr>
        <p:txBody>
          <a:bodyPr/>
          <a:lstStyle/>
          <a:p>
            <a:pPr eaLnBrk="0" fontAlgn="base" hangingPunct="0">
              <a:spcBef>
                <a:spcPct val="0"/>
              </a:spcBef>
              <a:spcAft>
                <a:spcPct val="0"/>
              </a:spcAft>
              <a:defRPr/>
            </a:pPr>
            <a:endParaRPr lang="en-US" sz="1050" dirty="0">
              <a:solidFill>
                <a:srgbClr val="000000"/>
              </a:solidFill>
              <a:latin typeface="Calibri" pitchFamily="34" charset="0"/>
              <a:cs typeface="Calibri" pitchFamily="34" charset="0"/>
            </a:endParaRPr>
          </a:p>
        </p:txBody>
      </p:sp>
      <p:sp>
        <p:nvSpPr>
          <p:cNvPr id="247" name="Rectangle 78"/>
          <p:cNvSpPr>
            <a:spLocks noChangeArrowheads="1"/>
          </p:cNvSpPr>
          <p:nvPr/>
        </p:nvSpPr>
        <p:spPr bwMode="auto">
          <a:xfrm>
            <a:off x="6705600" y="6336459"/>
            <a:ext cx="458788"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M6 Tapping</a:t>
            </a:r>
            <a:endParaRPr lang="en-US" altLang="en-US" sz="900" dirty="0">
              <a:solidFill>
                <a:srgbClr val="000000"/>
              </a:solidFill>
              <a:latin typeface="Calibri" pitchFamily="34" charset="0"/>
              <a:cs typeface="Calibri" pitchFamily="34" charset="0"/>
            </a:endParaRPr>
          </a:p>
        </p:txBody>
      </p:sp>
      <p:sp>
        <p:nvSpPr>
          <p:cNvPr id="248" name="Rectangle 78"/>
          <p:cNvSpPr>
            <a:spLocks noChangeArrowheads="1"/>
          </p:cNvSpPr>
          <p:nvPr/>
        </p:nvSpPr>
        <p:spPr bwMode="auto">
          <a:xfrm>
            <a:off x="6478588" y="6336459"/>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49" name="Rectangle 88"/>
          <p:cNvSpPr>
            <a:spLocks noChangeArrowheads="1"/>
          </p:cNvSpPr>
          <p:nvPr/>
        </p:nvSpPr>
        <p:spPr bwMode="auto">
          <a:xfrm>
            <a:off x="6478588" y="3823446"/>
            <a:ext cx="2513012" cy="1522413"/>
          </a:xfrm>
          <a:prstGeom prst="rect">
            <a:avLst/>
          </a:prstGeom>
          <a:noFill/>
          <a:ln>
            <a:solidFill>
              <a:schemeClr val="tx1"/>
            </a:solidFill>
          </a:ln>
          <a:extLst/>
        </p:spPr>
        <p:txBody>
          <a:bodyPr/>
          <a:lstStyle/>
          <a:p>
            <a:pPr eaLnBrk="0" fontAlgn="base" hangingPunct="0">
              <a:spcBef>
                <a:spcPct val="0"/>
              </a:spcBef>
              <a:spcAft>
                <a:spcPct val="0"/>
              </a:spcAft>
              <a:defRPr/>
            </a:pPr>
            <a:r>
              <a:rPr lang="en-US" sz="1050" b="1" dirty="0">
                <a:solidFill>
                  <a:srgbClr val="0000CC"/>
                </a:solidFill>
                <a:latin typeface="Calibri"/>
                <a:cs typeface="Arial" charset="0"/>
              </a:rPr>
              <a:t>WHAT TO </a:t>
            </a:r>
            <a:r>
              <a:rPr lang="en-US" sz="1050" b="1" dirty="0" smtClean="0">
                <a:solidFill>
                  <a:srgbClr val="0000CC"/>
                </a:solidFill>
                <a:latin typeface="Calibri"/>
                <a:cs typeface="Arial" charset="0"/>
              </a:rPr>
              <a:t>DO:- </a:t>
            </a:r>
            <a:endParaRPr lang="en-US" sz="1050" dirty="0" smtClean="0">
              <a:latin typeface="Calibri"/>
              <a:cs typeface="Arial" charset="0"/>
            </a:endParaRPr>
          </a:p>
          <a:p>
            <a:pPr eaLnBrk="0" fontAlgn="base" hangingPunct="0">
              <a:spcBef>
                <a:spcPct val="0"/>
              </a:spcBef>
              <a:spcAft>
                <a:spcPct val="0"/>
              </a:spcAft>
              <a:defRPr/>
            </a:pPr>
            <a:r>
              <a:rPr lang="en-US" sz="1050" b="1" dirty="0" smtClean="0">
                <a:solidFill>
                  <a:srgbClr val="0000CC"/>
                </a:solidFill>
                <a:latin typeface="Calibri"/>
                <a:cs typeface="Arial" charset="0"/>
              </a:rPr>
              <a:t>HOW </a:t>
            </a:r>
            <a:r>
              <a:rPr lang="en-US" sz="1050" b="1" dirty="0">
                <a:solidFill>
                  <a:srgbClr val="0000CC"/>
                </a:solidFill>
                <a:latin typeface="Calibri"/>
                <a:cs typeface="Arial" charset="0"/>
              </a:rPr>
              <a:t>TO DO:-</a:t>
            </a:r>
            <a:r>
              <a:rPr lang="en-US" sz="1050" dirty="0">
                <a:solidFill>
                  <a:srgbClr val="000000"/>
                </a:solidFill>
                <a:cs typeface="Arial" charset="0"/>
              </a:rPr>
              <a:t> 		</a:t>
            </a:r>
            <a:r>
              <a:rPr lang="en-US" sz="1050" dirty="0" smtClean="0">
                <a:solidFill>
                  <a:srgbClr val="000000"/>
                </a:solidFill>
                <a:cs typeface="Arial" charset="0"/>
              </a:rPr>
              <a:t>		</a:t>
            </a:r>
          </a:p>
          <a:p>
            <a:pPr>
              <a:defRPr/>
            </a:pPr>
            <a:r>
              <a:rPr lang="en-US" sz="1050" b="1" dirty="0" smtClean="0">
                <a:solidFill>
                  <a:srgbClr val="0000CC"/>
                </a:solidFill>
                <a:latin typeface="Calibri"/>
                <a:cs typeface="Arial" charset="0"/>
              </a:rPr>
              <a:t>FREQUENCY :- </a:t>
            </a:r>
            <a:endParaRPr lang="en-US" sz="1050" dirty="0">
              <a:solidFill>
                <a:srgbClr val="000000"/>
              </a:solidFill>
              <a:cs typeface="Arial" charset="0"/>
            </a:endParaRPr>
          </a:p>
        </p:txBody>
      </p:sp>
      <p:sp>
        <p:nvSpPr>
          <p:cNvPr id="250" name="TextBox 4"/>
          <p:cNvSpPr txBox="1">
            <a:spLocks noChangeArrowheads="1"/>
          </p:cNvSpPr>
          <p:nvPr/>
        </p:nvSpPr>
        <p:spPr bwMode="auto">
          <a:xfrm>
            <a:off x="1182688" y="476996"/>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P15</a:t>
            </a:r>
          </a:p>
        </p:txBody>
      </p:sp>
      <p:sp>
        <p:nvSpPr>
          <p:cNvPr id="251" name="Rounded Rectangle 95"/>
          <p:cNvSpPr>
            <a:spLocks noChangeArrowheads="1"/>
          </p:cNvSpPr>
          <p:nvPr/>
        </p:nvSpPr>
        <p:spPr bwMode="auto">
          <a:xfrm>
            <a:off x="5562600" y="3618659"/>
            <a:ext cx="914400" cy="280987"/>
          </a:xfrm>
          <a:prstGeom prst="roundRect">
            <a:avLst>
              <a:gd name="adj" fmla="val 16667"/>
            </a:avLst>
          </a:prstGeom>
          <a:solidFill>
            <a:srgbClr val="00B05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After</a:t>
            </a:r>
          </a:p>
        </p:txBody>
      </p:sp>
      <p:sp>
        <p:nvSpPr>
          <p:cNvPr id="252" name="Rectangle 82"/>
          <p:cNvSpPr>
            <a:spLocks noChangeArrowheads="1"/>
          </p:cNvSpPr>
          <p:nvPr/>
        </p:nvSpPr>
        <p:spPr bwMode="auto">
          <a:xfrm>
            <a:off x="152400" y="5423646"/>
            <a:ext cx="3048000" cy="381000"/>
          </a:xfrm>
          <a:prstGeom prst="rect">
            <a:avLst/>
          </a:prstGeom>
          <a:noFill/>
          <a:ln w="9525">
            <a:noFill/>
            <a:miter lim="800000"/>
            <a:headEnd/>
            <a:tailEnd/>
          </a:ln>
        </p:spPr>
        <p:txBody>
          <a:bodyPr/>
          <a:lstStyle/>
          <a:p>
            <a:pPr eaLnBrk="0" fontAlgn="base" hangingPunct="0">
              <a:spcBef>
                <a:spcPct val="0"/>
              </a:spcBef>
              <a:spcAft>
                <a:spcPct val="0"/>
              </a:spcAft>
              <a:defRPr/>
            </a:pPr>
            <a:r>
              <a:rPr lang="en-US" sz="1200" b="1" dirty="0" smtClean="0">
                <a:solidFill>
                  <a:srgbClr val="0000FF"/>
                </a:solidFill>
                <a:latin typeface="Calibri" pitchFamily="34" charset="0"/>
                <a:cs typeface="Arial" charset="0"/>
              </a:rPr>
              <a:t>ROOT CAUSE: Inlet  oil store and outlet oil collect same tank </a:t>
            </a:r>
            <a:endParaRPr lang="en-US" altLang="en-US" sz="1200" dirty="0">
              <a:latin typeface="Calibri" pitchFamily="34" charset="0"/>
              <a:cs typeface="Arial" charset="0"/>
            </a:endParaRPr>
          </a:p>
        </p:txBody>
      </p:sp>
      <p:sp>
        <p:nvSpPr>
          <p:cNvPr id="253" name="Oval 3"/>
          <p:cNvSpPr>
            <a:spLocks noChangeArrowheads="1"/>
          </p:cNvSpPr>
          <p:nvPr/>
        </p:nvSpPr>
        <p:spPr bwMode="auto">
          <a:xfrm>
            <a:off x="882650" y="2147046"/>
            <a:ext cx="496888" cy="1143000"/>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4" name="Rectangle 79"/>
          <p:cNvSpPr>
            <a:spLocks noChangeArrowheads="1"/>
          </p:cNvSpPr>
          <p:nvPr/>
        </p:nvSpPr>
        <p:spPr bwMode="auto">
          <a:xfrm>
            <a:off x="6478588" y="6338046"/>
            <a:ext cx="227012"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5" name="Rectangle 73"/>
          <p:cNvSpPr>
            <a:spLocks noChangeArrowheads="1"/>
          </p:cNvSpPr>
          <p:nvPr/>
        </p:nvSpPr>
        <p:spPr bwMode="auto">
          <a:xfrm>
            <a:off x="6478588" y="6338046"/>
            <a:ext cx="228600" cy="381000"/>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r>
              <a:rPr lang="en-US" altLang="en-US" sz="1050" b="1" dirty="0" smtClean="0">
                <a:solidFill>
                  <a:srgbClr val="000000"/>
                </a:solidFill>
                <a:latin typeface="Calibri" pitchFamily="34" charset="0"/>
                <a:cs typeface="Calibri" pitchFamily="34" charset="0"/>
              </a:rPr>
              <a:t>1</a:t>
            </a:r>
            <a:endParaRPr lang="en-US" altLang="en-US" sz="1050" b="1" dirty="0">
              <a:solidFill>
                <a:srgbClr val="000000"/>
              </a:solidFill>
              <a:latin typeface="Calibri" pitchFamily="34" charset="0"/>
              <a:cs typeface="Calibri" pitchFamily="34" charset="0"/>
            </a:endParaRPr>
          </a:p>
        </p:txBody>
      </p:sp>
      <p:sp>
        <p:nvSpPr>
          <p:cNvPr id="256" name="Rectangle 73"/>
          <p:cNvSpPr>
            <a:spLocks noChangeArrowheads="1"/>
          </p:cNvSpPr>
          <p:nvPr/>
        </p:nvSpPr>
        <p:spPr bwMode="auto">
          <a:xfrm>
            <a:off x="8534400" y="6338046"/>
            <a:ext cx="457200" cy="379413"/>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7" name="Rectangle 73"/>
          <p:cNvSpPr>
            <a:spLocks noChangeArrowheads="1"/>
          </p:cNvSpPr>
          <p:nvPr/>
        </p:nvSpPr>
        <p:spPr bwMode="auto">
          <a:xfrm>
            <a:off x="8534400" y="6338046"/>
            <a:ext cx="457200" cy="377825"/>
          </a:xfrm>
          <a:prstGeom prst="rect">
            <a:avLst/>
          </a:prstGeom>
          <a:noFill/>
          <a:ln w="9525">
            <a:solidFill>
              <a:schemeClr val="tx1"/>
            </a:solidFill>
            <a:miter lim="800000"/>
            <a:headEnd/>
            <a:tailEnd/>
          </a:ln>
          <a:extLst/>
        </p:spPr>
        <p:txBody>
          <a:bodyPr wrap="none" anchor="ctr"/>
          <a:lstStyle/>
          <a:p>
            <a:pPr algn="ctr" eaLnBrk="0" fontAlgn="base" hangingPunct="0">
              <a:spcBef>
                <a:spcPct val="0"/>
              </a:spcBef>
              <a:spcAft>
                <a:spcPct val="0"/>
              </a:spcAft>
              <a:defRPr/>
            </a:pPr>
            <a:endParaRPr lang="en-US" altLang="en-US" sz="1050" b="1" dirty="0">
              <a:solidFill>
                <a:srgbClr val="000000"/>
              </a:solidFill>
              <a:latin typeface="Calibri" pitchFamily="34" charset="0"/>
              <a:cs typeface="Calibri" pitchFamily="34" charset="0"/>
            </a:endParaRPr>
          </a:p>
        </p:txBody>
      </p:sp>
      <p:sp>
        <p:nvSpPr>
          <p:cNvPr id="258" name="Oval 2"/>
          <p:cNvSpPr>
            <a:spLocks noChangeArrowheads="1"/>
          </p:cNvSpPr>
          <p:nvPr/>
        </p:nvSpPr>
        <p:spPr bwMode="auto">
          <a:xfrm>
            <a:off x="609600" y="2355009"/>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59" name="Oval 5"/>
          <p:cNvSpPr>
            <a:spLocks noChangeArrowheads="1"/>
          </p:cNvSpPr>
          <p:nvPr/>
        </p:nvSpPr>
        <p:spPr bwMode="auto">
          <a:xfrm>
            <a:off x="3733800" y="2518521"/>
            <a:ext cx="1031875" cy="77152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sp>
        <p:nvSpPr>
          <p:cNvPr id="260" name="Rectangle 47"/>
          <p:cNvSpPr>
            <a:spLocks noChangeArrowheads="1"/>
          </p:cNvSpPr>
          <p:nvPr/>
        </p:nvSpPr>
        <p:spPr bwMode="auto">
          <a:xfrm>
            <a:off x="6479882" y="1850048"/>
            <a:ext cx="1295400" cy="152400"/>
          </a:xfrm>
          <a:prstGeom prst="rect">
            <a:avLst/>
          </a:prstGeom>
          <a:noFill/>
          <a:ln w="9525">
            <a:solidFill>
              <a:schemeClr val="tx1"/>
            </a:solidFill>
            <a:miter lim="800000"/>
            <a:headEnd/>
            <a:tailEnd/>
          </a:ln>
          <a:extLst/>
        </p:spPr>
        <p:txBody>
          <a:bodyPr wrap="none" anchor="ctr"/>
          <a:lstStyle/>
          <a:p>
            <a:pPr eaLnBrk="0" fontAlgn="base" hangingPunct="0">
              <a:spcBef>
                <a:spcPct val="0"/>
              </a:spcBef>
              <a:spcAft>
                <a:spcPct val="0"/>
              </a:spcAft>
              <a:defRPr/>
            </a:pPr>
            <a:r>
              <a:rPr lang="en-US" sz="1050" b="1" dirty="0">
                <a:solidFill>
                  <a:srgbClr val="0033CC"/>
                </a:solidFill>
                <a:latin typeface="Calibri" pitchFamily="34" charset="0"/>
                <a:cs typeface="Calibri" pitchFamily="34" charset="0"/>
              </a:rPr>
              <a:t>KAIZEN FINISH</a:t>
            </a:r>
          </a:p>
        </p:txBody>
      </p:sp>
      <p:cxnSp>
        <p:nvCxnSpPr>
          <p:cNvPr id="262" name="Straight Connector 7"/>
          <p:cNvCxnSpPr>
            <a:cxnSpLocks noChangeShapeType="1"/>
          </p:cNvCxnSpPr>
          <p:nvPr/>
        </p:nvCxnSpPr>
        <p:spPr bwMode="auto">
          <a:xfrm>
            <a:off x="995363" y="2221659"/>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263" name="Straight Connector 12"/>
          <p:cNvCxnSpPr>
            <a:cxnSpLocks noChangeShapeType="1"/>
          </p:cNvCxnSpPr>
          <p:nvPr/>
        </p:nvCxnSpPr>
        <p:spPr bwMode="auto">
          <a:xfrm>
            <a:off x="3429000" y="2832846"/>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4" name="Rounded Rectangle 15"/>
          <p:cNvSpPr>
            <a:spLocks noChangeArrowheads="1"/>
          </p:cNvSpPr>
          <p:nvPr/>
        </p:nvSpPr>
        <p:spPr bwMode="auto">
          <a:xfrm>
            <a:off x="3505200" y="2980484"/>
            <a:ext cx="228600" cy="385762"/>
          </a:xfrm>
          <a:prstGeom prst="roundRect">
            <a:avLst>
              <a:gd name="adj" fmla="val 16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fontAlgn="base">
              <a:spcBef>
                <a:spcPct val="0"/>
              </a:spcBef>
              <a:spcAft>
                <a:spcPct val="0"/>
              </a:spcAft>
            </a:pPr>
            <a:endParaRPr lang="en-US" altLang="en-US" smtClean="0">
              <a:solidFill>
                <a:srgbClr val="000000"/>
              </a:solidFill>
            </a:endParaRPr>
          </a:p>
        </p:txBody>
      </p:sp>
      <p:cxnSp>
        <p:nvCxnSpPr>
          <p:cNvPr id="265" name="Straight Arrow Connector 17"/>
          <p:cNvCxnSpPr>
            <a:cxnSpLocks noChangeShapeType="1"/>
          </p:cNvCxnSpPr>
          <p:nvPr/>
        </p:nvCxnSpPr>
        <p:spPr bwMode="auto">
          <a:xfrm>
            <a:off x="3490913" y="2832846"/>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66" name="Straight Connector 30"/>
          <p:cNvCxnSpPr>
            <a:cxnSpLocks noChangeShapeType="1"/>
            <a:endCxn id="264" idx="2"/>
          </p:cNvCxnSpPr>
          <p:nvPr/>
        </p:nvCxnSpPr>
        <p:spPr bwMode="auto">
          <a:xfrm>
            <a:off x="3505200" y="2832846"/>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267" name="Rounded Rectangle 95"/>
          <p:cNvSpPr>
            <a:spLocks noChangeArrowheads="1"/>
          </p:cNvSpPr>
          <p:nvPr/>
        </p:nvSpPr>
        <p:spPr bwMode="auto">
          <a:xfrm>
            <a:off x="2295525" y="3618659"/>
            <a:ext cx="914400" cy="280987"/>
          </a:xfrm>
          <a:prstGeom prst="roundRect">
            <a:avLst>
              <a:gd name="adj" fmla="val 16667"/>
            </a:avLst>
          </a:prstGeom>
          <a:solidFill>
            <a:srgbClr val="FF0000"/>
          </a:solidFill>
          <a:ln>
            <a:noFill/>
          </a:ln>
          <a:extLst/>
        </p:spPr>
        <p:txBody>
          <a:bodyPr>
            <a:spAutoFit/>
          </a:bodyPr>
          <a:lstStyle/>
          <a:p>
            <a:pPr algn="ctr" fontAlgn="base">
              <a:spcBef>
                <a:spcPct val="0"/>
              </a:spcBef>
              <a:spcAft>
                <a:spcPct val="0"/>
              </a:spcAft>
              <a:defRPr/>
            </a:pPr>
            <a:r>
              <a:rPr lang="en-US" altLang="en-US" sz="1050" dirty="0">
                <a:solidFill>
                  <a:srgbClr val="FFFFFF"/>
                </a:solidFill>
                <a:latin typeface="Calibri" pitchFamily="34" charset="0"/>
                <a:cs typeface="Calibri" pitchFamily="34" charset="0"/>
              </a:rPr>
              <a:t>Before</a:t>
            </a:r>
          </a:p>
        </p:txBody>
      </p:sp>
      <p:sp>
        <p:nvSpPr>
          <p:cNvPr id="98" name="Rectangle 78"/>
          <p:cNvSpPr>
            <a:spLocks noChangeArrowheads="1"/>
          </p:cNvSpPr>
          <p:nvPr/>
        </p:nvSpPr>
        <p:spPr bwMode="auto">
          <a:xfrm>
            <a:off x="7162183" y="6338046"/>
            <a:ext cx="535606"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30.10.16</a:t>
            </a:r>
            <a:endParaRPr lang="en-US" altLang="en-US" sz="900" dirty="0">
              <a:solidFill>
                <a:srgbClr val="000000"/>
              </a:solidFill>
              <a:latin typeface="Calibri" pitchFamily="34" charset="0"/>
              <a:cs typeface="Calibri" pitchFamily="34" charset="0"/>
            </a:endParaRPr>
          </a:p>
        </p:txBody>
      </p:sp>
      <p:sp>
        <p:nvSpPr>
          <p:cNvPr id="99" name="Rectangle 78"/>
          <p:cNvSpPr>
            <a:spLocks noChangeArrowheads="1"/>
          </p:cNvSpPr>
          <p:nvPr/>
        </p:nvSpPr>
        <p:spPr bwMode="auto">
          <a:xfrm>
            <a:off x="7697788" y="6338046"/>
            <a:ext cx="836612" cy="381000"/>
          </a:xfrm>
          <a:prstGeom prst="rect">
            <a:avLst/>
          </a:prstGeom>
          <a:noFill/>
          <a:ln>
            <a:solidFill>
              <a:schemeClr val="tx1"/>
            </a:solidFill>
          </a:ln>
          <a:extLst/>
        </p:spPr>
        <p:txBody>
          <a:bodyPr anchor="ctr"/>
          <a:lstStyle/>
          <a:p>
            <a:pPr algn="ctr" eaLnBrk="0" fontAlgn="base" hangingPunct="0">
              <a:spcBef>
                <a:spcPct val="0"/>
              </a:spcBef>
              <a:spcAft>
                <a:spcPct val="0"/>
              </a:spcAft>
              <a:defRPr/>
            </a:pPr>
            <a:r>
              <a:rPr lang="en-US" altLang="en-US" sz="900" dirty="0" smtClean="0">
                <a:solidFill>
                  <a:srgbClr val="000000"/>
                </a:solidFill>
                <a:latin typeface="Calibri" pitchFamily="34" charset="0"/>
                <a:cs typeface="Calibri" pitchFamily="34" charset="0"/>
              </a:rPr>
              <a:t>Sujit</a:t>
            </a:r>
            <a:endParaRPr lang="en-US" altLang="en-US" sz="900" dirty="0">
              <a:solidFill>
                <a:srgbClr val="000000"/>
              </a:solidFill>
              <a:latin typeface="Calibri" pitchFamily="34" charset="0"/>
              <a:cs typeface="Calibri" pitchFamily="34" charset="0"/>
            </a:endParaRPr>
          </a:p>
        </p:txBody>
      </p:sp>
      <p:pic>
        <p:nvPicPr>
          <p:cNvPr id="1026" name="Picture 2" descr="P:\Monika\IMG_20170128_121117.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75856" y="1916832"/>
            <a:ext cx="3197968" cy="164522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Monika\IMG_20170128_121128.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87324" y="1973431"/>
            <a:ext cx="3006725" cy="158172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148064" y="2204864"/>
            <a:ext cx="913606" cy="184666"/>
          </a:xfrm>
          <a:prstGeom prst="rect">
            <a:avLst/>
          </a:prstGeom>
          <a:solidFill>
            <a:srgbClr val="FFFF00"/>
          </a:solidFill>
          <a:ln w="9525">
            <a:noFill/>
            <a:miter lim="800000"/>
            <a:headEnd/>
            <a:tailEnd/>
          </a:ln>
        </p:spPr>
        <p:txBody>
          <a:bodyPr vert="horz" wrap="square" lIns="0" tIns="0" rIns="0" bIns="0" numCol="1" rtlCol="0" anchor="t" anchorCtr="0" compatLnSpc="1">
            <a:prstTxWarp prst="textNoShape">
              <a:avLst/>
            </a:prstTxWarp>
            <a:spAutoFit/>
          </a:bodyPr>
          <a:lstStyle/>
          <a:p>
            <a:pPr fontAlgn="base">
              <a:buClr>
                <a:schemeClr val="tx2"/>
              </a:buClr>
            </a:pPr>
            <a:r>
              <a:rPr lang="en-US" sz="1200" dirty="0" smtClean="0">
                <a:latin typeface="+mj-lt"/>
              </a:rPr>
              <a:t>Inlet oil tank</a:t>
            </a:r>
          </a:p>
        </p:txBody>
      </p:sp>
      <p:sp>
        <p:nvSpPr>
          <p:cNvPr id="103" name="TextBox 102"/>
          <p:cNvSpPr txBox="1"/>
          <p:nvPr/>
        </p:nvSpPr>
        <p:spPr>
          <a:xfrm>
            <a:off x="4306466" y="3244334"/>
            <a:ext cx="913606" cy="169277"/>
          </a:xfrm>
          <a:prstGeom prst="rect">
            <a:avLst/>
          </a:prstGeom>
          <a:solidFill>
            <a:srgbClr val="FFFF00"/>
          </a:solidFill>
          <a:ln w="9525">
            <a:noFill/>
            <a:miter lim="800000"/>
            <a:headEnd/>
            <a:tailEnd/>
          </a:ln>
        </p:spPr>
        <p:txBody>
          <a:bodyPr vert="horz" wrap="square" lIns="0" tIns="0" rIns="0" bIns="0" numCol="1" rtlCol="0" anchor="t" anchorCtr="0" compatLnSpc="1">
            <a:prstTxWarp prst="textNoShape">
              <a:avLst/>
            </a:prstTxWarp>
            <a:spAutoFit/>
          </a:bodyPr>
          <a:lstStyle/>
          <a:p>
            <a:pPr fontAlgn="base">
              <a:buClr>
                <a:schemeClr val="tx2"/>
              </a:buClr>
            </a:pPr>
            <a:r>
              <a:rPr lang="en-US" sz="1100" dirty="0" smtClean="0">
                <a:latin typeface="+mj-lt"/>
              </a:rPr>
              <a:t>Outlet oil tank</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585</TotalTime>
  <Words>241</Words>
  <Application>Microsoft Office PowerPoint</Application>
  <PresentationFormat>On-screen Show (4:3)</PresentationFormat>
  <Paragraphs>80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122</cp:revision>
  <cp:lastPrinted>2016-10-09T08:06:13Z</cp:lastPrinted>
  <dcterms:created xsi:type="dcterms:W3CDTF">2006-08-16T00:00:00Z</dcterms:created>
  <dcterms:modified xsi:type="dcterms:W3CDTF">2017-04-29T07:44:58Z</dcterms:modified>
</cp:coreProperties>
</file>